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8" r:id="rId3"/>
    <p:sldId id="282" r:id="rId4"/>
    <p:sldId id="283" r:id="rId5"/>
    <p:sldId id="285" r:id="rId6"/>
    <p:sldId id="286" r:id="rId7"/>
    <p:sldId id="287" r:id="rId8"/>
    <p:sldId id="288" r:id="rId9"/>
    <p:sldId id="289" r:id="rId10"/>
    <p:sldId id="284" r:id="rId11"/>
    <p:sldId id="291" r:id="rId12"/>
    <p:sldId id="290" r:id="rId13"/>
    <p:sldId id="292" r:id="rId14"/>
    <p:sldId id="293" r:id="rId15"/>
    <p:sldId id="294" r:id="rId16"/>
    <p:sldId id="296" r:id="rId17"/>
    <p:sldId id="295" r:id="rId18"/>
    <p:sldId id="297" r:id="rId19"/>
    <p:sldId id="298" r:id="rId20"/>
    <p:sldId id="299" r:id="rId21"/>
    <p:sldId id="302" r:id="rId22"/>
    <p:sldId id="303" r:id="rId23"/>
    <p:sldId id="265" r:id="rId24"/>
    <p:sldId id="304" r:id="rId25"/>
    <p:sldId id="279" r:id="rId26"/>
    <p:sldId id="280"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A98C"/>
    <a:srgbClr val="FF9BDC"/>
    <a:srgbClr val="12B19F"/>
    <a:srgbClr val="3C4856"/>
    <a:srgbClr val="B554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432" y="102"/>
      </p:cViewPr>
      <p:guideLst>
        <p:guide orient="horz" pos="2160"/>
        <p:guide pos="383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2022-09-16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E72E7B-8B71-4CD6-A5D0-1ABF7B6AE47B}" type="datetimeFigureOut">
              <a:rPr lang="zh-CN" altLang="en-US" smtClean="0"/>
              <a:t>2022-09-16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E18B871-602A-4EF6-81A9-833221C54AB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72E7B-8B71-4CD6-A5D0-1ABF7B6AE47B}" type="datetimeFigureOut">
              <a:rPr lang="zh-CN" altLang="en-US" smtClean="0"/>
              <a:t>2022-09-16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8B871-602A-4EF6-81A9-833221C54AB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xml"/><Relationship Id="rId7"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slideLayout" Target="../slideLayouts/slideLayout2.xml"/><Relationship Id="rId10" Type="http://schemas.openxmlformats.org/officeDocument/2006/relationships/image" Target="../media/image9.png"/><Relationship Id="rId4" Type="http://schemas.openxmlformats.org/officeDocument/2006/relationships/tags" Target="../tags/tag5.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1567542"/>
            <a:ext cx="12186839" cy="299834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43635" y="171805"/>
            <a:ext cx="2873569" cy="1712873"/>
          </a:xfrm>
          <a:prstGeom prst="rect">
            <a:avLst/>
          </a:prstGeom>
        </p:spPr>
      </p:pic>
      <p:sp>
        <p:nvSpPr>
          <p:cNvPr id="7" name="文本框 6"/>
          <p:cNvSpPr txBox="1"/>
          <p:nvPr/>
        </p:nvSpPr>
        <p:spPr>
          <a:xfrm>
            <a:off x="5299310" y="2487795"/>
            <a:ext cx="6215309" cy="769441"/>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智慧树平台共享课导学</a:t>
            </a:r>
          </a:p>
        </p:txBody>
      </p:sp>
      <p:sp>
        <p:nvSpPr>
          <p:cNvPr id="9" name="文本框 8"/>
          <p:cNvSpPr txBox="1"/>
          <p:nvPr/>
        </p:nvSpPr>
        <p:spPr>
          <a:xfrm>
            <a:off x="5345240" y="3257236"/>
            <a:ext cx="4689895" cy="523220"/>
          </a:xfrm>
          <a:prstGeom prst="rect">
            <a:avLst/>
          </a:prstGeom>
          <a:noFill/>
        </p:spPr>
        <p:txBody>
          <a:bodyPr wrap="square" rtlCol="0">
            <a:spAutoFit/>
          </a:bodyPr>
          <a:lstStyle/>
          <a:p>
            <a:r>
              <a:rPr lang="zh-CN" altLang="en-US" sz="2800" spc="300" dirty="0">
                <a:solidFill>
                  <a:schemeClr val="bg1"/>
                </a:solidFill>
                <a:latin typeface="微软雅黑" panose="020B0503020204020204" pitchFamily="34" charset="-122"/>
                <a:ea typeface="微软雅黑" panose="020B0503020204020204" pitchFamily="34" charset="-122"/>
              </a:rPr>
              <a:t>学生端讲解</a:t>
            </a:r>
          </a:p>
        </p:txBody>
      </p:sp>
      <p:sp>
        <p:nvSpPr>
          <p:cNvPr id="10" name="文本框 9"/>
          <p:cNvSpPr txBox="1"/>
          <p:nvPr/>
        </p:nvSpPr>
        <p:spPr>
          <a:xfrm>
            <a:off x="9510346" y="5438408"/>
            <a:ext cx="2563285"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课程服务中心</a:t>
            </a: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33684" y="4848721"/>
            <a:ext cx="2171440" cy="1737152"/>
          </a:xfrm>
          <a:prstGeom prst="rect">
            <a:avLst/>
          </a:prstGeom>
        </p:spPr>
      </p:pic>
      <p:cxnSp>
        <p:nvCxnSpPr>
          <p:cNvPr id="12" name="直接连接符 11"/>
          <p:cNvCxnSpPr/>
          <p:nvPr/>
        </p:nvCxnSpPr>
        <p:spPr>
          <a:xfrm>
            <a:off x="9365624" y="5412266"/>
            <a:ext cx="0" cy="61006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474796" y="1201866"/>
            <a:ext cx="4710770" cy="35222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12000"/>
                                  </p:iterate>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39"/>
                            </p:stCondLst>
                            <p:childTnLst>
                              <p:par>
                                <p:cTn id="13" presetID="42"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anim calcmode="lin" valueType="num">
                                      <p:cBhvr>
                                        <p:cTn id="16" dur="500" fill="hold"/>
                                        <p:tgtEl>
                                          <p:spTgt spid="9"/>
                                        </p:tgtEl>
                                        <p:attrNameLst>
                                          <p:attrName>ppt_x</p:attrName>
                                        </p:attrNameLst>
                                      </p:cBhvr>
                                      <p:tavLst>
                                        <p:tav tm="0">
                                          <p:val>
                                            <p:strVal val="#ppt_x"/>
                                          </p:val>
                                        </p:tav>
                                        <p:tav tm="100000">
                                          <p:val>
                                            <p:strVal val="#ppt_x"/>
                                          </p:val>
                                        </p:tav>
                                      </p:tavLst>
                                    </p:anim>
                                    <p:anim calcmode="lin" valueType="num">
                                      <p:cBhvr>
                                        <p:cTn id="17" dur="5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539"/>
                            </p:stCondLst>
                            <p:childTnLst>
                              <p:par>
                                <p:cTn id="19" presetID="47"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539"/>
                            </p:stCondLst>
                            <p:childTnLst>
                              <p:par>
                                <p:cTn id="25" presetID="42"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anim calcmode="lin" valueType="num">
                                      <p:cBhvr>
                                        <p:cTn id="28" dur="500" fill="hold"/>
                                        <p:tgtEl>
                                          <p:spTgt spid="10"/>
                                        </p:tgtEl>
                                        <p:attrNameLst>
                                          <p:attrName>ppt_x</p:attrName>
                                        </p:attrNameLst>
                                      </p:cBhvr>
                                      <p:tavLst>
                                        <p:tav tm="0">
                                          <p:val>
                                            <p:strVal val="#ppt_x"/>
                                          </p:val>
                                        </p:tav>
                                        <p:tav tm="100000">
                                          <p:val>
                                            <p:strVal val="#ppt_x"/>
                                          </p:val>
                                        </p:tav>
                                      </p:tavLst>
                                    </p:anim>
                                    <p:anim calcmode="lin" valueType="num">
                                      <p:cBhvr>
                                        <p:cTn id="29" dur="5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4039"/>
                            </p:stCondLst>
                            <p:childTnLst>
                              <p:par>
                                <p:cTn id="31" presetID="22" presetClass="entr" presetSubtype="4"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par>
                          <p:cTn id="34" fill="hold">
                            <p:stCondLst>
                              <p:cond delay="4539"/>
                            </p:stCondLst>
                            <p:childTnLst>
                              <p:par>
                                <p:cTn id="35" presetID="42"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4" name="矩形 13"/>
          <p:cNvSpPr/>
          <p:nvPr/>
        </p:nvSpPr>
        <p:spPr>
          <a:xfrm>
            <a:off x="5976312" y="2079986"/>
            <a:ext cx="5335571" cy="3322955"/>
          </a:xfrm>
          <a:prstGeom prst="rect">
            <a:avLst/>
          </a:prstGeom>
        </p:spPr>
        <p:txBody>
          <a:bodyPr wrap="square">
            <a:spAutoFit/>
          </a:bodyPr>
          <a:lstStyle/>
          <a:p>
            <a:pPr indent="457200">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打开</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后，点击</a:t>
            </a:r>
            <a:r>
              <a:rPr lang="en-US"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学习</a:t>
            </a:r>
            <a:r>
              <a:rPr lang="en-US"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即可看到已选择的课程，点击图片即可开始学习</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p>
          <a:p>
            <a:pPr indent="457200">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注意</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 学习时，请关注角标为</a:t>
            </a:r>
            <a:r>
              <a:rPr lang="zh-CN" altLang="en-US"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学分课</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，角标为</a:t>
            </a:r>
            <a:r>
              <a:rPr lang="en-US"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兴趣课</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或是</a:t>
            </a:r>
            <a:r>
              <a:rPr lang="en-US"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公开课</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的是同学们自己在知到</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里选择的，这个课看完没有分数！要学习</a:t>
            </a:r>
            <a:r>
              <a:rPr lang="zh-CN" altLang="en-US"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学分课！学分课！学分课！</a:t>
            </a:r>
          </a:p>
          <a:p>
            <a:pPr>
              <a:lnSpc>
                <a:spcPct val="150000"/>
              </a:lnSpc>
            </a:pPr>
            <a:endParaRPr lang="zh-HK"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5" name="组合 14"/>
          <p:cNvGrpSpPr/>
          <p:nvPr/>
        </p:nvGrpSpPr>
        <p:grpSpPr>
          <a:xfrm>
            <a:off x="1363654" y="1408052"/>
            <a:ext cx="3945194" cy="4747667"/>
            <a:chOff x="2497" y="1803"/>
            <a:chExt cx="6637" cy="7987"/>
          </a:xfrm>
          <a:effectLst>
            <a:outerShdw blurRad="50800" dist="38100" dir="2700000" algn="tl" rotWithShape="0">
              <a:prstClr val="black">
                <a:alpha val="40000"/>
              </a:prstClr>
            </a:outerShdw>
          </a:effectLst>
        </p:grpSpPr>
        <p:pic>
          <p:nvPicPr>
            <p:cNvPr id="16" name="图片 15" descr="fd235efba9b845ca34789a646e1de8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97" y="1803"/>
              <a:ext cx="4416" cy="7851"/>
            </a:xfrm>
            <a:prstGeom prst="rect">
              <a:avLst/>
            </a:prstGeom>
          </p:spPr>
        </p:pic>
        <p:sp>
          <p:nvSpPr>
            <p:cNvPr id="17" name="矩形 16"/>
            <p:cNvSpPr/>
            <p:nvPr/>
          </p:nvSpPr>
          <p:spPr>
            <a:xfrm>
              <a:off x="3768" y="9116"/>
              <a:ext cx="802" cy="6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4"/>
            <a:stretch>
              <a:fillRect/>
            </a:stretch>
          </p:blipFill>
          <p:spPr>
            <a:xfrm>
              <a:off x="4148" y="4425"/>
              <a:ext cx="4986" cy="3386"/>
            </a:xfrm>
            <a:prstGeom prst="rect">
              <a:avLst/>
            </a:prstGeom>
          </p:spPr>
        </p:pic>
        <p:sp>
          <p:nvSpPr>
            <p:cNvPr id="20" name="矩形 19"/>
            <p:cNvSpPr/>
            <p:nvPr/>
          </p:nvSpPr>
          <p:spPr>
            <a:xfrm>
              <a:off x="4767" y="6179"/>
              <a:ext cx="802" cy="6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矩形 5"/>
          <p:cNvSpPr/>
          <p:nvPr/>
        </p:nvSpPr>
        <p:spPr>
          <a:xfrm>
            <a:off x="6205703" y="1590243"/>
            <a:ext cx="5275867" cy="4154984"/>
          </a:xfrm>
          <a:prstGeom prst="rect">
            <a:avLst/>
          </a:prstGeom>
        </p:spPr>
        <p:txBody>
          <a:bodyPr wrap="square">
            <a:spAutoFit/>
          </a:bodyPr>
          <a:lstStyle/>
          <a:p>
            <a:pPr indent="457200" algn="ctr">
              <a:lnSpc>
                <a:spcPct val="150000"/>
              </a:lnSpc>
            </a:pPr>
            <a:r>
              <a:rPr lang="zh-CN" altLang="zh-CN" sz="2000" b="1"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成绩</a:t>
            </a:r>
            <a:r>
              <a:rPr lang="zh-CN" altLang="zh-CN" sz="2000" b="1"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模块</a:t>
            </a:r>
            <a:endParaRPr lang="en-US" altLang="zh-CN" sz="2000" b="1"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请大家开始学习前一定要查看成绩以及平时分攻略！！！</a:t>
            </a: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在学习过程中，学生可点击</a:t>
            </a:r>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【学习】</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模块中的</a:t>
            </a:r>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【成绩】</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入口</a:t>
            </a:r>
            <a:r>
              <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可查看该门课的当前成绩、学习时间、考试时间、成绩规则。</a:t>
            </a:r>
            <a:r>
              <a:rPr lang="zh-CN" altLang="en-US"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以及当前获得的参考分数；</a:t>
            </a:r>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zh-CN" altLang="en-US"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注意：</a:t>
            </a:r>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成绩分析】</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中的分数仅作为学习过程中的参考，智慧树最终成绩以成绩发布后为准。</a:t>
            </a:r>
            <a:r>
              <a:rPr lang="zh-CN" altLang="en-US"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如果觉得有问题，</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可先自行刷新一下再查看；</a:t>
            </a:r>
          </a:p>
          <a:p>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图片 7" descr="C:\Users\13642\Desktop\微信图片_20210309090300.png微信图片_2021030909030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366555" y="1882452"/>
            <a:ext cx="2043430" cy="3632200"/>
          </a:xfrm>
          <a:prstGeom prst="rect">
            <a:avLst/>
          </a:prstGeom>
          <a:effectLst>
            <a:outerShdw blurRad="50800" dist="38100" dir="2700000" algn="tl" rotWithShape="0">
              <a:prstClr val="black">
                <a:alpha val="40000"/>
              </a:prstClr>
            </a:outerShdw>
          </a:effectLst>
        </p:spPr>
      </p:pic>
      <p:grpSp>
        <p:nvGrpSpPr>
          <p:cNvPr id="9" name="组合 8"/>
          <p:cNvGrpSpPr/>
          <p:nvPr/>
        </p:nvGrpSpPr>
        <p:grpSpPr>
          <a:xfrm>
            <a:off x="849983" y="1882451"/>
            <a:ext cx="2172970" cy="3632201"/>
            <a:chOff x="1090" y="2178"/>
            <a:chExt cx="3422" cy="5840"/>
          </a:xfrm>
          <a:effectLst>
            <a:outerShdw blurRad="50800" dist="38100" dir="2700000" algn="tl" rotWithShape="0">
              <a:prstClr val="black">
                <a:alpha val="40000"/>
              </a:prstClr>
            </a:outerShdw>
          </a:effectLst>
        </p:grpSpPr>
        <p:pic>
          <p:nvPicPr>
            <p:cNvPr id="10" name="图片 9" descr="微信图片_202103052203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0" y="2178"/>
              <a:ext cx="3218" cy="5840"/>
            </a:xfrm>
            <a:prstGeom prst="rect">
              <a:avLst/>
            </a:prstGeom>
          </p:spPr>
        </p:pic>
        <p:sp>
          <p:nvSpPr>
            <p:cNvPr id="11" name="矩形 10"/>
            <p:cNvSpPr/>
            <p:nvPr/>
          </p:nvSpPr>
          <p:spPr>
            <a:xfrm>
              <a:off x="3242" y="2432"/>
              <a:ext cx="1271" cy="457"/>
            </a:xfrm>
            <a:prstGeom prst="rect">
              <a:avLst/>
            </a:prstGeom>
            <a:solidFill>
              <a:srgbClr val="000000">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2" name="矩形 11"/>
          <p:cNvSpPr/>
          <p:nvPr/>
        </p:nvSpPr>
        <p:spPr>
          <a:xfrm>
            <a:off x="5768607" y="1455050"/>
            <a:ext cx="5643513" cy="5085303"/>
          </a:xfrm>
          <a:prstGeom prst="rect">
            <a:avLst/>
          </a:prstGeom>
        </p:spPr>
        <p:txBody>
          <a:bodyPr wrap="square">
            <a:spAutoFit/>
          </a:bodyPr>
          <a:lstStyle/>
          <a:p>
            <a:pPr indent="457200">
              <a:lnSpc>
                <a:spcPct val="150000"/>
              </a:lnSpc>
              <a:spcBef>
                <a:spcPts val="1000"/>
              </a:spcBef>
              <a:spcAft>
                <a:spcPts val="0"/>
              </a:spcAft>
              <a:defRPr/>
            </a:pP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点击成绩分析页面中的</a:t>
            </a:r>
            <a:r>
              <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我的平时分</a:t>
            </a:r>
            <a:r>
              <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，可以进入平时成绩详情页面。</a:t>
            </a:r>
          </a:p>
          <a:p>
            <a:pPr indent="457200">
              <a:lnSpc>
                <a:spcPct val="150000"/>
              </a:lnSpc>
              <a:spcBef>
                <a:spcPts val="1000"/>
              </a:spcBef>
              <a:spcAft>
                <a:spcPts val="0"/>
              </a:spcAft>
              <a:defRPr/>
            </a:pP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平时成绩由</a:t>
            </a:r>
            <a:r>
              <a:rPr lang="zh-CN" altLang="zh-CN"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学习进度、学习习惯、问答互动</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三部分组成，点击</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【攻略】</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图标，可以进入查看具体的获取指南。</a:t>
            </a:r>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spcBef>
                <a:spcPts val="1000"/>
              </a:spcBef>
              <a:spcAft>
                <a:spcPts val="0"/>
              </a:spcAft>
              <a:defRPr/>
            </a:pP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学习进度</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部分</a:t>
            </a: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spcBef>
                <a:spcPts val="1000"/>
              </a:spcBef>
              <a:defRPr/>
            </a:pPr>
            <a:r>
              <a:rPr lang="zh-CN" altLang="en-US"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在学习结束时间之前，学习完课程包含的所有教程视频以及完成所有的章测试即可获得全部的学习进度，即</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学习进度分=看视频+做章节测试</a:t>
            </a:r>
            <a:r>
              <a:rPr lang="zh-CN" altLang="en-US"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，所以一定不要忽略做测试。</a:t>
            </a:r>
          </a:p>
          <a:p>
            <a:pPr>
              <a:lnSpc>
                <a:spcPct val="130000"/>
              </a:lnSpc>
              <a:spcBef>
                <a:spcPts val="1000"/>
              </a:spcBef>
              <a:spcAft>
                <a:spcPts val="0"/>
              </a:spcAft>
              <a:defRPr/>
            </a:pP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89970" y="1455050"/>
            <a:ext cx="2238375" cy="451612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54043" y="1110269"/>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文本框 5"/>
          <p:cNvSpPr txBox="1"/>
          <p:nvPr/>
        </p:nvSpPr>
        <p:spPr>
          <a:xfrm>
            <a:off x="5142687" y="1455050"/>
            <a:ext cx="6336704" cy="4169410"/>
          </a:xfrm>
          <a:prstGeom prst="rect">
            <a:avLst/>
          </a:prstGeom>
          <a:noFill/>
        </p:spPr>
        <p:txBody>
          <a:bodyPr wrap="square" rtlCol="0">
            <a:spAutoFit/>
          </a:bodyPr>
          <a:lstStyle/>
          <a:p>
            <a:pPr indent="457200">
              <a:lnSpc>
                <a:spcPct val="150000"/>
              </a:lnSpc>
              <a:spcBef>
                <a:spcPts val="500"/>
              </a:spcBef>
            </a:pP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学习习惯</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部分</a:t>
            </a:r>
          </a:p>
          <a:p>
            <a:pPr indent="457200">
              <a:lnSpc>
                <a:spcPct val="150000"/>
              </a:lnSpc>
              <a:spcBef>
                <a:spcPts val="500"/>
              </a:spcBef>
              <a:defRPr/>
            </a:pP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学生当天的</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有效时长大于25分钟</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以上记作一次规律学习，学习频次按照课程在线视频总时长进行计算；</a:t>
            </a:r>
            <a:endPar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spcBef>
                <a:spcPts val="500"/>
              </a:spcBef>
              <a:defRPr/>
            </a:pP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学习时长指学生通过</a:t>
            </a:r>
            <a:r>
              <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PC</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观看学分课教程里</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未学习过的视频</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时长，正常模式看视频都统计进学习时长中；</a:t>
            </a:r>
            <a:endPar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spcBef>
                <a:spcPts val="500"/>
              </a:spcBef>
              <a:defRPr/>
            </a:pPr>
            <a:r>
              <a:rPr lang="zh-CN" altLang="en-US"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观看缓存视频联网后系统会自动上传数据</a:t>
            </a:r>
            <a:r>
              <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indent="457200">
              <a:lnSpc>
                <a:spcPct val="150000"/>
              </a:lnSpc>
              <a:spcBef>
                <a:spcPts val="500"/>
              </a:spcBef>
              <a:defRPr/>
            </a:pP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 1.</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重复观看不记为有效时长</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p>
          <a:p>
            <a:pPr indent="457200">
              <a:lnSpc>
                <a:spcPct val="150000"/>
              </a:lnSpc>
              <a:spcBef>
                <a:spcPts val="500"/>
              </a:spcBef>
              <a:defRPr/>
            </a:pP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2.</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学习时长指的是</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观看视频</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的时长，不包含</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见面课直播</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及</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回放</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p>
          <a:p>
            <a:pPr indent="457200">
              <a:lnSpc>
                <a:spcPct val="150000"/>
              </a:lnSpc>
              <a:spcBef>
                <a:spcPts val="500"/>
              </a:spcBef>
              <a:defRPr/>
            </a:pP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3.</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“学习习惯”中的分数及天数</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次日上午</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更新</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4177" y="1785935"/>
            <a:ext cx="2238375" cy="388620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文本框 5"/>
          <p:cNvSpPr txBox="1"/>
          <p:nvPr/>
        </p:nvSpPr>
        <p:spPr>
          <a:xfrm>
            <a:off x="4981614" y="1548059"/>
            <a:ext cx="6336704" cy="5795645"/>
          </a:xfrm>
          <a:prstGeom prst="rect">
            <a:avLst/>
          </a:prstGeom>
          <a:noFill/>
        </p:spPr>
        <p:txBody>
          <a:bodyPr wrap="square" rtlCol="0">
            <a:spAutoFit/>
          </a:bodyPr>
          <a:lstStyle/>
          <a:p>
            <a:pPr indent="457200" algn="l">
              <a:lnSpc>
                <a:spcPct val="150000"/>
              </a:lnSpc>
              <a:spcBef>
                <a:spcPts val="1000"/>
              </a:spcBef>
            </a:pP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学习互动</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部分</a:t>
            </a:r>
          </a:p>
          <a:p>
            <a:pPr indent="457200" algn="l">
              <a:lnSpc>
                <a:spcPct val="150000"/>
              </a:lnSpc>
              <a:spcBef>
                <a:spcPts val="1000"/>
              </a:spcBef>
              <a:defRPr/>
            </a:pPr>
            <a:r>
              <a:rPr 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互动分=</a:t>
            </a:r>
            <a:r>
              <a:rPr lang="zh-CN"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（分子/分母）*互动分总分数*百分比</a:t>
            </a:r>
            <a:r>
              <a:rPr 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，最终四舍五入。</a:t>
            </a:r>
            <a:endParaRPr lang="zh-CN" sz="1600" dirty="0">
              <a:latin typeface="微软雅黑" panose="020B0503020204020204" pitchFamily="34" charset="-122"/>
              <a:ea typeface="微软雅黑" panose="020B0503020204020204" pitchFamily="34" charset="-122"/>
              <a:cs typeface="微软雅黑" panose="020B0503020204020204" pitchFamily="34" charset="-122"/>
            </a:endParaRPr>
          </a:p>
          <a:p>
            <a:pPr indent="457200" algn="l">
              <a:lnSpc>
                <a:spcPct val="150000"/>
              </a:lnSpc>
              <a:spcBef>
                <a:spcPts val="1000"/>
              </a:spcBef>
              <a:defRPr/>
            </a:pP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分母：本人单门课程下的提问、回答数相加，不包括自己删除的。</a:t>
            </a:r>
          </a:p>
          <a:p>
            <a:pPr indent="457200" algn="l">
              <a:lnSpc>
                <a:spcPct val="150000"/>
              </a:lnSpc>
              <a:spcBef>
                <a:spcPts val="1000"/>
              </a:spcBef>
              <a:defRPr/>
            </a:pP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分子：本人单门课程下有有效回答（学生身份回答）的提问数和本人有效回答数相加，再乘以系统预设值。</a:t>
            </a:r>
          </a:p>
          <a:p>
            <a:pPr indent="457200" algn="l">
              <a:lnSpc>
                <a:spcPct val="150000"/>
              </a:lnSpc>
              <a:spcBef>
                <a:spcPts val="1000"/>
              </a:spcBef>
              <a:defRPr/>
            </a:pP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百分比：</a:t>
            </a:r>
            <a:r>
              <a:rPr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百分比范围在10%—100%之间，分母越大，则百分比越大。</a:t>
            </a:r>
            <a:r>
              <a:rPr 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 </a:t>
            </a:r>
            <a:endParaRPr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indent="457200" algn="l">
              <a:lnSpc>
                <a:spcPct val="150000"/>
              </a:lnSpc>
              <a:spcBef>
                <a:spcPts val="1000"/>
              </a:spcBef>
              <a:defRPr/>
            </a:pP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分子的附加项：针对有效的单个提问或单个回答，有有效回答的提问有老师、同学回答围观，有效回答有老师、同学点赞评论，达到一定数量，则会额外增加一定的分子附加值，由系统自动计算。</a:t>
            </a:r>
            <a:endPar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gn="l">
              <a:lnSpc>
                <a:spcPct val="150000"/>
              </a:lnSpc>
              <a:spcBef>
                <a:spcPts val="1000"/>
              </a:spcBef>
              <a:defRPr/>
            </a:pPr>
            <a:endParaRPr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indent="457200" algn="l">
              <a:lnSpc>
                <a:spcPct val="100000"/>
              </a:lnSpc>
              <a:spcBef>
                <a:spcPts val="1000"/>
              </a:spcBef>
              <a:defRPr/>
            </a:pPr>
            <a:endParaRPr sz="1600" dirty="0">
              <a:latin typeface="微软雅黑" panose="020B0503020204020204" pitchFamily="34" charset="-122"/>
              <a:ea typeface="微软雅黑" panose="020B0503020204020204" pitchFamily="34" charset="-122"/>
              <a:cs typeface="微软雅黑" panose="020B0503020204020204" pitchFamily="34" charset="-122"/>
              <a:sym typeface="+mn-lt"/>
            </a:endParaRPr>
          </a:p>
          <a:p>
            <a:pPr indent="457200">
              <a:lnSpc>
                <a:spcPct val="150000"/>
              </a:lnSpc>
              <a:spcBef>
                <a:spcPts val="1000"/>
              </a:spcBef>
              <a:defRPr/>
            </a:pPr>
            <a:endParaRPr lang="zh-CN" altLang="en-US" sz="1600" b="1"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2" name="图片 1"/>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1447165" y="1548130"/>
            <a:ext cx="2911475" cy="37617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文本框 5"/>
          <p:cNvSpPr txBox="1"/>
          <p:nvPr/>
        </p:nvSpPr>
        <p:spPr>
          <a:xfrm>
            <a:off x="4491355" y="1571625"/>
            <a:ext cx="6946900" cy="2933065"/>
          </a:xfrm>
          <a:prstGeom prst="rect">
            <a:avLst/>
          </a:prstGeom>
          <a:noFill/>
        </p:spPr>
        <p:txBody>
          <a:bodyPr wrap="square">
            <a:spAutoFit/>
          </a:bodyPr>
          <a:lstStyle/>
          <a:p>
            <a:pPr indent="457200" algn="l">
              <a:lnSpc>
                <a:spcPct val="150000"/>
              </a:lnSpc>
              <a:spcBef>
                <a:spcPts val="1000"/>
              </a:spcBef>
              <a:defRPr/>
            </a:pP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学习互动</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注意事项</a:t>
            </a:r>
          </a:p>
          <a:p>
            <a:pPr indent="457200" algn="l">
              <a:lnSpc>
                <a:spcPct val="150000"/>
              </a:lnSpc>
              <a:spcBef>
                <a:spcPts val="1000"/>
              </a:spcBef>
              <a:defRPr/>
            </a:pP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系统审核屏蔽、审核人员删除、老师删除的提问和回答均“无效”；</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回答字数</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少于3（含）</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，系统将直接判为“无效”。任何符号均不计数。</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学习时间结束</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后发布的提问和回答均为“无效”；互动分在</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学习时间截止</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后固化，即最终的互动分会在学习时间结束后的凌晨进行计算，即次日上午学生看到的互动分即为</a:t>
            </a:r>
            <a:r>
              <a:rPr lang="zh-CN" altLang="en-US" sz="1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最终得分</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p>
          <a:p>
            <a:pPr indent="457200" algn="l">
              <a:lnSpc>
                <a:spcPct val="150000"/>
              </a:lnSpc>
              <a:spcBef>
                <a:spcPts val="1000"/>
              </a:spcBef>
              <a:defRPr/>
            </a:pP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    </a:t>
            </a:r>
            <a:endParaRPr lang="zh-CN" altLang="en-US" sz="160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内容占位符 5"/>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1697676" y="1571348"/>
            <a:ext cx="2345624" cy="4417972"/>
          </a:xfr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矩形 5"/>
          <p:cNvSpPr/>
          <p:nvPr/>
        </p:nvSpPr>
        <p:spPr>
          <a:xfrm>
            <a:off x="6085643" y="1705652"/>
            <a:ext cx="4920791" cy="4384675"/>
          </a:xfrm>
          <a:prstGeom prst="rect">
            <a:avLst/>
          </a:prstGeom>
        </p:spPr>
        <p:txBody>
          <a:bodyPr wrap="square">
            <a:spAutoFit/>
          </a:bodyPr>
          <a:lstStyle/>
          <a:p>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见面课</a:t>
            </a:r>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模块</a:t>
            </a: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具体参与方式请关注教务处或者本校课程老师通知。</a:t>
            </a: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见面课后会有课后测试题， 见面课测试题只有一次机会，需要各位同学认真作答！！！</a:t>
            </a:r>
          </a:p>
          <a:p>
            <a:pPr>
              <a:lnSpc>
                <a:spcPct val="150000"/>
              </a:lnSpc>
            </a:pP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见面课测试不设</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查看答案</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有安排见面课学习的同学请注意，每次见面课可能由一个或是多个视频组成，需要完成全部视频观看才能获得全部分数；</a:t>
            </a:r>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图片 7"/>
          <p:cNvPicPr/>
          <p:nvPr/>
        </p:nvPicPr>
        <p:blipFill>
          <a:blip r:embed="rId3" cstate="screen">
            <a:extLst>
              <a:ext uri="{28A0092B-C50C-407E-A947-70E740481C1C}">
                <a14:useLocalDpi xmlns:a14="http://schemas.microsoft.com/office/drawing/2010/main"/>
              </a:ext>
            </a:extLst>
          </a:blip>
          <a:srcRect/>
          <a:stretch>
            <a:fillRect/>
          </a:stretch>
        </p:blipFill>
        <p:spPr>
          <a:xfrm>
            <a:off x="2356090" y="1466288"/>
            <a:ext cx="2394635" cy="4415531"/>
          </a:xfrm>
          <a:prstGeom prst="rect">
            <a:avLst/>
          </a:prstGeom>
          <a:noFill/>
          <a:ln w="12700" cmpd="sng">
            <a:solidFill>
              <a:schemeClr val="accent6">
                <a:lumMod val="20000"/>
                <a:lumOff val="80000"/>
              </a:schemeClr>
            </a:solidFill>
            <a:prstDash val="soli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矩形 5"/>
          <p:cNvSpPr/>
          <p:nvPr/>
        </p:nvSpPr>
        <p:spPr>
          <a:xfrm>
            <a:off x="5619808" y="1455050"/>
            <a:ext cx="5800627" cy="6417141"/>
          </a:xfrm>
          <a:prstGeom prst="rect">
            <a:avLst/>
          </a:prstGeom>
        </p:spPr>
        <p:txBody>
          <a:bodyPr wrap="square">
            <a:spAutoFit/>
          </a:bodyPr>
          <a:lstStyle/>
          <a:p>
            <a:pPr indent="457200">
              <a:lnSpc>
                <a:spcPct val="150000"/>
              </a:lnSpc>
            </a:pPr>
            <a:r>
              <a:rPr lang="zh-CN" altLang="zh-CN" sz="2000" dirty="0">
                <a:solidFill>
                  <a:srgbClr val="27A98C"/>
                </a:solidFill>
                <a:latin typeface="微软雅黑" panose="020B0503020204020204" pitchFamily="34" charset="-122"/>
                <a:ea typeface="微软雅黑" panose="020B0503020204020204" pitchFamily="34" charset="-122"/>
              </a:rPr>
              <a:t>【教程】</a:t>
            </a:r>
            <a:r>
              <a:rPr lang="zh-CN" altLang="zh-CN" sz="1600" dirty="0">
                <a:solidFill>
                  <a:srgbClr val="5A514A"/>
                </a:solidFill>
                <a:latin typeface="微软雅黑" panose="020B0503020204020204" pitchFamily="34" charset="-122"/>
                <a:ea typeface="微软雅黑" panose="020B0503020204020204" pitchFamily="34" charset="-122"/>
              </a:rPr>
              <a:t>下显示则为本课程的课程目录及对应的课程视频及每节视频的视频长度。</a:t>
            </a:r>
            <a:endParaRPr lang="en-US" altLang="zh-CN" sz="1600" dirty="0">
              <a:solidFill>
                <a:srgbClr val="5A514A"/>
              </a:solidFill>
              <a:latin typeface="微软雅黑" panose="020B0503020204020204" pitchFamily="34" charset="-122"/>
              <a:ea typeface="微软雅黑" panose="020B0503020204020204" pitchFamily="34" charset="-122"/>
            </a:endParaRPr>
          </a:p>
          <a:p>
            <a:pPr indent="457200">
              <a:lnSpc>
                <a:spcPct val="150000"/>
              </a:lnSpc>
            </a:pPr>
            <a:r>
              <a:rPr lang="zh-CN" altLang="zh-CN" sz="1600" dirty="0">
                <a:solidFill>
                  <a:srgbClr val="5A514A"/>
                </a:solidFill>
                <a:latin typeface="微软雅黑" panose="020B0503020204020204" pitchFamily="34" charset="-122"/>
                <a:ea typeface="微软雅黑" panose="020B0503020204020204" pitchFamily="34" charset="-122"/>
              </a:rPr>
              <a:t>智慧树视频学习进度是根据学生的累计观看时间来计算的，拖拽播放进度条是无法累计观看时间的，请认真观看视频。</a:t>
            </a:r>
            <a:endParaRPr lang="en-US" altLang="zh-CN" sz="1600" dirty="0">
              <a:solidFill>
                <a:srgbClr val="5A514A"/>
              </a:solidFill>
              <a:latin typeface="微软雅黑" panose="020B0503020204020204" pitchFamily="34" charset="-122"/>
              <a:ea typeface="微软雅黑" panose="020B0503020204020204" pitchFamily="34" charset="-122"/>
            </a:endParaRPr>
          </a:p>
          <a:p>
            <a:pPr indent="457200">
              <a:lnSpc>
                <a:spcPct val="150000"/>
              </a:lnSpc>
            </a:pPr>
            <a:r>
              <a:rPr lang="zh-CN" altLang="zh-CN" sz="1600" dirty="0">
                <a:solidFill>
                  <a:srgbClr val="5A514A"/>
                </a:solidFill>
                <a:latin typeface="微软雅黑" panose="020B0503020204020204" pitchFamily="34" charset="-122"/>
                <a:ea typeface="微软雅黑" panose="020B0503020204020204" pitchFamily="34" charset="-122"/>
              </a:rPr>
              <a:t>当前视频观看完毕后，请手动切换至下一个小节进行播放，已完成的小节前方会出现打勾的标志，此时您可以获得该节视频的学习进度。若未显示打勾的标志，则说明该节视频还未完整观看完毕，请继续观看。</a:t>
            </a:r>
            <a:endParaRPr lang="en-US" altLang="zh-CN" sz="1600" dirty="0">
              <a:solidFill>
                <a:srgbClr val="5A514A"/>
              </a:solidFill>
              <a:latin typeface="微软雅黑" panose="020B0503020204020204" pitchFamily="34" charset="-122"/>
              <a:ea typeface="微软雅黑" panose="020B0503020204020204" pitchFamily="34" charset="-122"/>
            </a:endParaRPr>
          </a:p>
          <a:p>
            <a:pPr indent="457200">
              <a:lnSpc>
                <a:spcPct val="150000"/>
              </a:lnSpc>
            </a:pPr>
            <a:r>
              <a:rPr lang="zh-CN" altLang="zh-CN" sz="1600" dirty="0">
                <a:solidFill>
                  <a:srgbClr val="5A514A"/>
                </a:solidFill>
                <a:latin typeface="微软雅黑" panose="020B0503020204020204" pitchFamily="34" charset="-122"/>
                <a:ea typeface="微软雅黑" panose="020B0503020204020204" pitchFamily="34" charset="-122"/>
              </a:rPr>
              <a:t>如果在观看视频时出现卡顿，可在全屏模式下播放器底部右下角切换来调整清晰度。也可以先下载教程视频，下载后可离线（非联网状态）观看视频，等到下次联网时会自动提交离线进度。已下载成功的视频会在【教程】列表中有标识。</a:t>
            </a:r>
          </a:p>
          <a:p>
            <a:pPr indent="457200">
              <a:lnSpc>
                <a:spcPct val="150000"/>
              </a:lnSpc>
            </a:pPr>
            <a:endParaRPr lang="en-US" altLang="zh-CN" sz="1600" dirty="0">
              <a:solidFill>
                <a:srgbClr val="5A514A"/>
              </a:solidFill>
              <a:latin typeface="微软雅黑" panose="020B0503020204020204" pitchFamily="34" charset="-122"/>
              <a:ea typeface="微软雅黑" panose="020B0503020204020204" pitchFamily="34" charset="-122"/>
            </a:endParaRPr>
          </a:p>
          <a:p>
            <a:endParaRPr lang="zh-CN" altLang="zh-CN" sz="1600" dirty="0">
              <a:solidFill>
                <a:srgbClr val="5A514A"/>
              </a:solidFill>
              <a:latin typeface="微软雅黑" panose="020B0503020204020204" pitchFamily="34" charset="-122"/>
              <a:ea typeface="微软雅黑" panose="020B0503020204020204" pitchFamily="34" charset="-122"/>
            </a:endParaRPr>
          </a:p>
          <a:p>
            <a:endParaRPr lang="zh-CN" altLang="zh-CN" sz="1600" dirty="0">
              <a:solidFill>
                <a:srgbClr val="5A514A"/>
              </a:solidFill>
              <a:latin typeface="微软雅黑" panose="020B0503020204020204" pitchFamily="34" charset="-122"/>
              <a:ea typeface="微软雅黑" panose="020B0503020204020204" pitchFamily="34" charset="-122"/>
            </a:endParaRPr>
          </a:p>
          <a:p>
            <a:endParaRPr lang="zh-CN" altLang="zh-CN" sz="1600" dirty="0">
              <a:solidFill>
                <a:srgbClr val="5A514A"/>
              </a:solidFill>
              <a:latin typeface="微软雅黑" panose="020B0503020204020204" pitchFamily="34" charset="-122"/>
              <a:ea typeface="微软雅黑" panose="020B0503020204020204" pitchFamily="34" charset="-122"/>
            </a:endParaRPr>
          </a:p>
          <a:p>
            <a:endParaRPr lang="zh-CN" altLang="zh-CN" sz="1600" dirty="0">
              <a:solidFill>
                <a:srgbClr val="5A514A"/>
              </a:solidFill>
              <a:latin typeface="微软雅黑" panose="020B0503020204020204" pitchFamily="34" charset="-122"/>
              <a:ea typeface="微软雅黑" panose="020B0503020204020204" pitchFamily="34" charset="-122"/>
            </a:endParaRPr>
          </a:p>
          <a:p>
            <a:endParaRPr lang="zh-CN" altLang="zh-CN" sz="1600" dirty="0">
              <a:solidFill>
                <a:srgbClr val="5A514A"/>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3426" y="1567148"/>
            <a:ext cx="2469152" cy="4429476"/>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矩形 5"/>
          <p:cNvSpPr/>
          <p:nvPr/>
        </p:nvSpPr>
        <p:spPr>
          <a:xfrm>
            <a:off x="5388888" y="1534079"/>
            <a:ext cx="6096000" cy="5402313"/>
          </a:xfrm>
          <a:prstGeom prst="rect">
            <a:avLst/>
          </a:prstGeom>
        </p:spPr>
        <p:txBody>
          <a:bodyPr>
            <a:spAutoFit/>
          </a:bodyPr>
          <a:lstStyle/>
          <a:p>
            <a:pPr marL="228600" indent="266700"/>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作业考试</a:t>
            </a:r>
            <a:r>
              <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模块</a:t>
            </a:r>
            <a:endParaRPr lang="en-US"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indent="266700">
              <a:lnSpc>
                <a:spcPct val="130000"/>
              </a:lnSpc>
              <a:spcBef>
                <a:spcPts val="1000"/>
              </a:spcBef>
              <a:defRPr/>
            </a:pP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点击</a:t>
            </a:r>
            <a:r>
              <a:rPr lang="zh-CN"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【学习】</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模块下课程卡片的</a:t>
            </a:r>
            <a:r>
              <a:rPr lang="zh-CN"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【作业考试】</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入口，进入作业考试</a:t>
            </a:r>
            <a:r>
              <a:rPr lang="zh-CN"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【未上交】</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列表</a:t>
            </a:r>
            <a:endPar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r>
              <a:rPr lang="zh-CN" altLang="en-US"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每个章节都有章测试，</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超过课程学习时间，章测试将无法提交，请注意章测试的截止时间。</a:t>
            </a:r>
            <a:endPar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r>
              <a:rPr lang="zh-CN" altLang="en-US"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期末考试</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有相应的开放及截止时间，考试开放之时，也就是学习结束之时，即除了考试，其他任何学习相关的内容均不再计分。</a:t>
            </a:r>
            <a:endPar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考试都是有时间限制的，不要抱着“看一看”的心理去打开考试，试卷打开后，即使关闭</a:t>
            </a:r>
            <a:r>
              <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，时间仍会继续计时，一旦考试时限到了，试卷将会被系统自动提交。</a:t>
            </a:r>
            <a:endParaRPr lang="en-US"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r>
              <a:rPr lang="zh-CN"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注意;如果在12月28日23:30打开试卷，答题时间也不会超过考试的截止时间12月28日23:59。</a:t>
            </a:r>
          </a:p>
          <a:p>
            <a:pPr indent="266700">
              <a:lnSpc>
                <a:spcPct val="130000"/>
              </a:lnSpc>
              <a:spcBef>
                <a:spcPts val="1000"/>
              </a:spcBef>
              <a:defRPr/>
            </a:pPr>
            <a:endParaRPr lang="zh-CN" altLang="zh-CN" sz="16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endParaRPr lang="zh-CN" altLang="zh-CN" sz="16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8" name="图片 7"/>
          <p:cNvPicPr/>
          <p:nvPr/>
        </p:nvPicPr>
        <p:blipFill>
          <a:blip r:embed="rId3" cstate="screen">
            <a:extLst>
              <a:ext uri="{28A0092B-C50C-407E-A947-70E740481C1C}">
                <a14:useLocalDpi xmlns:a14="http://schemas.microsoft.com/office/drawing/2010/main"/>
              </a:ext>
            </a:extLst>
          </a:blip>
          <a:srcRect/>
          <a:stretch>
            <a:fillRect/>
          </a:stretch>
        </p:blipFill>
        <p:spPr>
          <a:xfrm>
            <a:off x="2072005" y="1624614"/>
            <a:ext cx="2398384" cy="4335496"/>
          </a:xfrm>
          <a:prstGeom prst="rect">
            <a:avLst/>
          </a:prstGeom>
          <a:noFill/>
          <a:ln w="12700" cmpd="sng">
            <a:solidFill>
              <a:schemeClr val="accent6">
                <a:lumMod val="20000"/>
                <a:lumOff val="80000"/>
              </a:schemeClr>
            </a:solidFill>
            <a:prstDash val="soli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6" name="矩形 5"/>
          <p:cNvSpPr/>
          <p:nvPr/>
        </p:nvSpPr>
        <p:spPr>
          <a:xfrm>
            <a:off x="5329562" y="1685194"/>
            <a:ext cx="6096000" cy="2159374"/>
          </a:xfrm>
          <a:prstGeom prst="rect">
            <a:avLst/>
          </a:prstGeom>
        </p:spPr>
        <p:txBody>
          <a:bodyPr>
            <a:spAutoFit/>
          </a:bodyPr>
          <a:lstStyle/>
          <a:p>
            <a:pPr marL="228600" indent="266700"/>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已上交</a:t>
            </a:r>
            <a:r>
              <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zh-CN" altLang="en-US"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rPr>
              <a:t>部分</a:t>
            </a:r>
            <a:endParaRPr lang="en-US"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indent="266700">
              <a:lnSpc>
                <a:spcPct val="130000"/>
              </a:lnSpc>
              <a:spcBef>
                <a:spcPts val="1000"/>
              </a:spcBef>
              <a:defRPr/>
            </a:pP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点击</a:t>
            </a:r>
            <a:r>
              <a:rPr lang="zh-CN" altLang="zh-CN"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【已上交】</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列表，即可查看到相应分数。</a:t>
            </a:r>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章测试在学生完成后立即显示分数；</a:t>
            </a:r>
            <a:endPar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indent="266700">
              <a:lnSpc>
                <a:spcPct val="130000"/>
              </a:lnSpc>
              <a:spcBef>
                <a:spcPts val="1000"/>
              </a:spcBef>
              <a:defRPr/>
            </a:pP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在学习周期内，若对章测试分数不满意，可申请重做。每章的重做机会各有</a:t>
            </a:r>
            <a:r>
              <a:rPr lang="en-US"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zh-CN"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次，以最后一次做题的分数为准。</a:t>
            </a:r>
          </a:p>
        </p:txBody>
      </p:sp>
      <p:pic>
        <p:nvPicPr>
          <p:cNvPr id="8" name="图片 7"/>
          <p:cNvPicPr/>
          <p:nvPr/>
        </p:nvPicPr>
        <p:blipFill>
          <a:blip r:embed="rId3" cstate="screen">
            <a:extLst>
              <a:ext uri="{28A0092B-C50C-407E-A947-70E740481C1C}">
                <a14:useLocalDpi xmlns:a14="http://schemas.microsoft.com/office/drawing/2010/main"/>
              </a:ext>
            </a:extLst>
          </a:blip>
          <a:srcRect/>
          <a:stretch>
            <a:fillRect/>
          </a:stretch>
        </p:blipFill>
        <p:spPr>
          <a:xfrm>
            <a:off x="2072005" y="1685194"/>
            <a:ext cx="2364871" cy="4274916"/>
          </a:xfrm>
          <a:prstGeom prst="rect">
            <a:avLst/>
          </a:prstGeom>
          <a:noFill/>
          <a:ln w="12700" cmpd="sng">
            <a:solidFill>
              <a:schemeClr val="accent6">
                <a:lumMod val="20000"/>
                <a:lumOff val="80000"/>
              </a:schemeClr>
            </a:solidFill>
            <a:prstDash val="soli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p>
        </p:txBody>
      </p:sp>
      <p:sp>
        <p:nvSpPr>
          <p:cNvPr id="13" name="KSO_GN1"/>
          <p:cNvSpPr txBox="1">
            <a:spLocks noChangeArrowheads="1"/>
          </p:cNvSpPr>
          <p:nvPr/>
        </p:nvSpPr>
        <p:spPr bwMode="auto">
          <a:xfrm>
            <a:off x="6178196" y="2954323"/>
            <a:ext cx="3159634"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800" b="1" i="0" u="none" strike="noStrike" kern="1200" cap="none" spc="0" normalizeH="0" baseline="0" noProof="0" dirty="0">
                <a:ln>
                  <a:noFill/>
                </a:ln>
                <a:solidFill>
                  <a:srgbClr val="3C4856"/>
                </a:solidFill>
                <a:effectLst/>
                <a:uLnTx/>
                <a:uFillTx/>
                <a:latin typeface="印品黑体" panose="00000500000000000000" pitchFamily="2" charset="-122"/>
                <a:ea typeface="印品黑体" panose="00000500000000000000" pitchFamily="2" charset="-122"/>
                <a:cs typeface="Arial" panose="020B0604020202020204" pitchFamily="34" charset="0"/>
              </a:rPr>
              <a:t>知到 </a:t>
            </a:r>
            <a:r>
              <a:rPr kumimoji="0" lang="en-US" altLang="zh-CN" sz="4800" b="1" i="0" u="none" strike="noStrike" kern="1200" cap="none" spc="0" normalizeH="0" baseline="0" noProof="0" dirty="0">
                <a:ln>
                  <a:noFill/>
                </a:ln>
                <a:solidFill>
                  <a:srgbClr val="3C4856"/>
                </a:solidFill>
                <a:effectLst/>
                <a:uLnTx/>
                <a:uFillTx/>
                <a:latin typeface="印品黑体" panose="00000500000000000000" pitchFamily="2" charset="-122"/>
                <a:ea typeface="印品黑体" panose="00000500000000000000" pitchFamily="2" charset="-122"/>
                <a:cs typeface="Arial" panose="020B0604020202020204" pitchFamily="34" charset="0"/>
              </a:rPr>
              <a:t>APP</a:t>
            </a:r>
            <a:endParaRPr kumimoji="0" lang="zh-CN" altLang="en-US" sz="4800" b="1" i="0" u="none" strike="noStrike" kern="1200" cap="none" spc="0" normalizeH="0" baseline="0" noProof="0" dirty="0">
              <a:ln>
                <a:noFill/>
              </a:ln>
              <a:solidFill>
                <a:srgbClr val="3C4856"/>
              </a:solidFill>
              <a:effectLst/>
              <a:uLnTx/>
              <a:uFillTx/>
              <a:latin typeface="印品黑体" panose="00000500000000000000" pitchFamily="2" charset="-122"/>
              <a:ea typeface="印品黑体" panose="00000500000000000000" pitchFamily="2" charset="-122"/>
              <a:cs typeface="Arial" panose="020B0604020202020204" pitchFamily="34" charset="0"/>
            </a:endParaRPr>
          </a:p>
        </p:txBody>
      </p:sp>
      <p:sp>
        <p:nvSpPr>
          <p:cNvPr id="19" name="文本框 2"/>
          <p:cNvSpPr txBox="1">
            <a:spLocks noChangeArrowheads="1"/>
          </p:cNvSpPr>
          <p:nvPr/>
        </p:nvSpPr>
        <p:spPr bwMode="auto">
          <a:xfrm flipH="1">
            <a:off x="6342541" y="3687097"/>
            <a:ext cx="2774825" cy="523220"/>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Tx/>
              <a:buNone/>
            </a:pPr>
            <a:r>
              <a:rPr lang="zh-CN" altLang="en-US" dirty="0">
                <a:solidFill>
                  <a:srgbClr val="3C4856"/>
                </a:solidFill>
                <a:latin typeface="+mj-ea"/>
                <a:ea typeface="+mj-ea"/>
              </a:rPr>
              <a:t>用手机随时学习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pic>
        <p:nvPicPr>
          <p:cNvPr id="24" name="图片 23"/>
          <p:cNvPicPr>
            <a:picLocks noChangeAspect="1"/>
          </p:cNvPicPr>
          <p:nvPr/>
        </p:nvPicPr>
        <p:blipFill>
          <a:blip r:embed="rId3"/>
          <a:stretch>
            <a:fillRect/>
          </a:stretch>
        </p:blipFill>
        <p:spPr>
          <a:xfrm>
            <a:off x="2249117" y="1889202"/>
            <a:ext cx="2924810" cy="3494405"/>
          </a:xfrm>
          <a:prstGeom prst="rect">
            <a:avLst/>
          </a:prstGeom>
          <a:ln>
            <a:noFill/>
          </a:ln>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92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by="(-#ppt_w*2)" calcmode="lin" valueType="num">
                                      <p:cBhvr rctx="PPT">
                                        <p:cTn id="11" dur="500" autoRev="1" fill="hold">
                                          <p:stCondLst>
                                            <p:cond delay="0"/>
                                          </p:stCondLst>
                                        </p:cTn>
                                        <p:tgtEl>
                                          <p:spTgt spid="13"/>
                                        </p:tgtEl>
                                        <p:attrNameLst>
                                          <p:attrName>ppt_w</p:attrName>
                                        </p:attrNameLst>
                                      </p:cBhvr>
                                    </p:anim>
                                    <p:anim by="(#ppt_w*0.50)" calcmode="lin" valueType="num">
                                      <p:cBhvr>
                                        <p:cTn id="12" dur="500" decel="50000" autoRev="1" fill="hold">
                                          <p:stCondLst>
                                            <p:cond delay="0"/>
                                          </p:stCondLst>
                                        </p:cTn>
                                        <p:tgtEl>
                                          <p:spTgt spid="13"/>
                                        </p:tgtEl>
                                        <p:attrNameLst>
                                          <p:attrName>ppt_x</p:attrName>
                                        </p:attrNameLst>
                                      </p:cBhvr>
                                    </p:anim>
                                    <p:anim from="(-#ppt_h/2)" to="(#ppt_y)" calcmode="lin" valueType="num">
                                      <p:cBhvr>
                                        <p:cTn id="13" dur="1000" fill="hold">
                                          <p:stCondLst>
                                            <p:cond delay="0"/>
                                          </p:stCondLst>
                                        </p:cTn>
                                        <p:tgtEl>
                                          <p:spTgt spid="13"/>
                                        </p:tgtEl>
                                        <p:attrNameLst>
                                          <p:attrName>ppt_y</p:attrName>
                                        </p:attrNameLst>
                                      </p:cBhvr>
                                    </p:anim>
                                    <p:animRot by="21600000">
                                      <p:cBhvr>
                                        <p:cTn id="14" dur="1000" fill="hold">
                                          <p:stCondLst>
                                            <p:cond delay="0"/>
                                          </p:stCondLst>
                                        </p:cTn>
                                        <p:tgtEl>
                                          <p:spTgt spid="13"/>
                                        </p:tgtEl>
                                        <p:attrNameLst>
                                          <p:attrName>r</p:attrName>
                                        </p:attrNameLst>
                                      </p:cBhvr>
                                    </p:animRot>
                                  </p:childTnLst>
                                </p:cTn>
                              </p:par>
                            </p:childTnLst>
                          </p:cTn>
                        </p:par>
                        <p:par>
                          <p:cTn id="15" fill="hold">
                            <p:stCondLst>
                              <p:cond delay="2420"/>
                            </p:stCondLst>
                            <p:childTnLst>
                              <p:par>
                                <p:cTn id="16" presetID="47"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WEB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97031" y="1880347"/>
            <a:ext cx="3005871" cy="3814679"/>
          </a:xfrm>
          <a:prstGeom prst="rect">
            <a:avLst/>
          </a:prstGeom>
        </p:spPr>
      </p:pic>
      <p:sp>
        <p:nvSpPr>
          <p:cNvPr id="8" name="矩形 7"/>
          <p:cNvSpPr/>
          <p:nvPr/>
        </p:nvSpPr>
        <p:spPr>
          <a:xfrm>
            <a:off x="1235426" y="1621028"/>
            <a:ext cx="5493848" cy="961289"/>
          </a:xfrm>
          <a:prstGeom prst="rect">
            <a:avLst/>
          </a:prstGeom>
        </p:spPr>
        <p:txBody>
          <a:bodyPr wrap="square">
            <a:spAutoFit/>
          </a:bodyPr>
          <a:lstStyle/>
          <a:p>
            <a:pPr>
              <a:lnSpc>
                <a:spcPct val="150000"/>
              </a:lnSpc>
              <a:spcAft>
                <a:spcPts val="0"/>
              </a:spcAft>
            </a:pP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登录网址</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www.zhihuishu.com</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，按照</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方法注册</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登录即可</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建议使用谷歌</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火狐浏览器</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p>
        </p:txBody>
      </p:sp>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4239" y="2926656"/>
            <a:ext cx="6152335" cy="26980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WEB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8" name="矩形 7"/>
          <p:cNvSpPr/>
          <p:nvPr/>
        </p:nvSpPr>
        <p:spPr>
          <a:xfrm>
            <a:off x="1340657" y="1295252"/>
            <a:ext cx="8653140" cy="499624"/>
          </a:xfrm>
          <a:prstGeom prst="rect">
            <a:avLst/>
          </a:prstGeom>
        </p:spPr>
        <p:txBody>
          <a:bodyPr wrap="square">
            <a:spAutoFit/>
          </a:bodyPr>
          <a:lstStyle/>
          <a:p>
            <a:pPr>
              <a:lnSpc>
                <a:spcPct val="150000"/>
              </a:lnSpc>
            </a:pPr>
            <a:r>
              <a:rPr lang="zh-CN" altLang="zh-CN" sz="2000" dirty="0">
                <a:solidFill>
                  <a:srgbClr val="5A514A"/>
                </a:solidFill>
                <a:latin typeface="微软雅黑" panose="020B0503020204020204" pitchFamily="34" charset="-122"/>
                <a:ea typeface="微软雅黑" panose="020B0503020204020204" pitchFamily="34" charset="-122"/>
              </a:rPr>
              <a:t>显示所导入课程的选课列表，学生点击【确认课程】即完成了登录流程</a:t>
            </a:r>
            <a:r>
              <a:rPr lang="en-US" altLang="zh-CN" sz="2000" dirty="0">
                <a:solidFill>
                  <a:srgbClr val="5A514A"/>
                </a:solidFill>
                <a:latin typeface="微软雅黑" panose="020B0503020204020204" pitchFamily="34" charset="-122"/>
                <a:ea typeface="微软雅黑" panose="020B0503020204020204" pitchFamily="34" charset="-122"/>
              </a:rPr>
              <a:t>;</a:t>
            </a:r>
          </a:p>
        </p:txBody>
      </p:sp>
      <p:pic>
        <p:nvPicPr>
          <p:cNvPr id="10" name="图片 9"/>
          <p:cNvPicPr/>
          <p:nvPr/>
        </p:nvPicPr>
        <p:blipFill>
          <a:blip r:embed="rId3" cstate="screen">
            <a:extLst>
              <a:ext uri="{28A0092B-C50C-407E-A947-70E740481C1C}">
                <a14:useLocalDpi xmlns:a14="http://schemas.microsoft.com/office/drawing/2010/main"/>
              </a:ext>
            </a:extLst>
          </a:blip>
          <a:stretch>
            <a:fillRect/>
          </a:stretch>
        </p:blipFill>
        <p:spPr>
          <a:xfrm>
            <a:off x="1426844" y="1882453"/>
            <a:ext cx="8220723" cy="41103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WEB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学习</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8" name="矩形 7"/>
          <p:cNvSpPr/>
          <p:nvPr/>
        </p:nvSpPr>
        <p:spPr>
          <a:xfrm>
            <a:off x="8619583" y="1827328"/>
            <a:ext cx="2826693" cy="1884618"/>
          </a:xfrm>
          <a:prstGeom prst="rect">
            <a:avLst/>
          </a:prstGeom>
        </p:spPr>
        <p:txBody>
          <a:bodyPr wrap="square">
            <a:spAutoFit/>
          </a:bodyPr>
          <a:lstStyle/>
          <a:p>
            <a:pPr>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课程卡片中的见面课、作业考试、成绩分析等功能，操作与</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端类似，在此不再赘述。</a:t>
            </a:r>
            <a:endPar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0011" y="1827328"/>
            <a:ext cx="7056478" cy="39091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07696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文本框 4"/>
          <p:cNvSpPr txBox="1"/>
          <p:nvPr/>
        </p:nvSpPr>
        <p:spPr>
          <a:xfrm>
            <a:off x="3053260" y="153431"/>
            <a:ext cx="6215309"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最后总结</a:t>
            </a:r>
          </a:p>
        </p:txBody>
      </p:sp>
      <p:sp>
        <p:nvSpPr>
          <p:cNvPr id="20" name="文本框 19"/>
          <p:cNvSpPr txBox="1"/>
          <p:nvPr/>
        </p:nvSpPr>
        <p:spPr>
          <a:xfrm>
            <a:off x="1235128" y="1325553"/>
            <a:ext cx="9851370" cy="5067300"/>
          </a:xfrm>
          <a:prstGeom prst="rect">
            <a:avLst/>
          </a:prstGeom>
          <a:noFill/>
        </p:spPr>
        <p:txBody>
          <a:bodyPr wrap="square" rtlCol="0">
            <a:spAutoFit/>
          </a:bodyPr>
          <a:lstStyle/>
          <a:p>
            <a:pPr>
              <a:lnSpc>
                <a:spcPct val="150000"/>
              </a:lnSpc>
              <a:spcAft>
                <a:spcPts val="2000"/>
              </a:spcAft>
            </a:pP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学习前的第一件事，请查看</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成绩分析</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模块中的内容及规则，电脑端和</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都有。</a:t>
            </a:r>
            <a:endPar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spcAft>
                <a:spcPts val="2000"/>
              </a:spcAft>
            </a:pP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切勿一口气看完教程视频</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成绩分析</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模块中有相应需规律学习的天数，一口气看完教程视频，习惯分不够的</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无法后期弥补</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p>
          <a:p>
            <a:pPr>
              <a:lnSpc>
                <a:spcPct val="150000"/>
              </a:lnSpc>
              <a:spcAft>
                <a:spcPts val="2000"/>
              </a:spcAft>
            </a:pP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规律学习指（单门课程）每天观看教程视频</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25</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分钟</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即可，</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少于</a:t>
            </a:r>
            <a:r>
              <a:rPr lang="en-US" altLang="zh-CN"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25</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分钟的不记规律学习天数。</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建议每天学习</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25-30</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分钟左右。</a:t>
            </a:r>
            <a:r>
              <a:rPr lang="zh-CN" altLang="en-US" sz="2000" b="1"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重复观看已学视频的时长不记有效学习时长；</a:t>
            </a:r>
            <a:endPar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spcAft>
                <a:spcPts val="2000"/>
              </a:spcAft>
            </a:pP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4. </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学习时长及规律天数次日上午更新，不要凌晨就去看。</a:t>
            </a:r>
            <a:endPar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spcAft>
                <a:spcPts val="2000"/>
              </a:spcAft>
            </a:pPr>
            <a:endPar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spcAft>
                <a:spcPts val="2000"/>
              </a:spcAft>
            </a:pPr>
            <a:endPar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138491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文本框 4"/>
          <p:cNvSpPr txBox="1"/>
          <p:nvPr/>
        </p:nvSpPr>
        <p:spPr>
          <a:xfrm>
            <a:off x="3053260" y="307736"/>
            <a:ext cx="6215309"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最后总结</a:t>
            </a:r>
          </a:p>
        </p:txBody>
      </p:sp>
      <p:sp>
        <p:nvSpPr>
          <p:cNvPr id="7" name="文本框 6"/>
          <p:cNvSpPr txBox="1"/>
          <p:nvPr/>
        </p:nvSpPr>
        <p:spPr>
          <a:xfrm>
            <a:off x="1596443" y="1623368"/>
            <a:ext cx="9851370" cy="2194560"/>
          </a:xfrm>
          <a:prstGeom prst="rect">
            <a:avLst/>
          </a:prstGeom>
          <a:noFill/>
        </p:spPr>
        <p:txBody>
          <a:bodyPr wrap="square" rtlCol="0">
            <a:spAutoFit/>
          </a:bodyPr>
          <a:lstStyle/>
          <a:p>
            <a:pPr>
              <a:lnSpc>
                <a:spcPct val="150000"/>
              </a:lnSpc>
              <a:spcAft>
                <a:spcPts val="2000"/>
              </a:spcAft>
            </a:pP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5.</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学习时长仅为观看教程视频产生的时长，不包括观看见面课及完成章测试的时长。</a:t>
            </a:r>
          </a:p>
          <a:p>
            <a:pPr>
              <a:lnSpc>
                <a:spcPct val="150000"/>
              </a:lnSpc>
              <a:spcAft>
                <a:spcPts val="2000"/>
              </a:spcAft>
            </a:pP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6.“</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学习时间”结束以后可以观看视频，但是不计“进度”和“分数”；打开考试时请注意看</a:t>
            </a:r>
            <a:r>
              <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“考试注意事项”</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sym typeface="+mn-ea"/>
              </a:rPr>
              <a:t>；点开试卷不作答，再关闭试卷，系统仍然计算时间，直至“考试答题时间”结束，自动交卷。</a:t>
            </a:r>
            <a:endParaRPr lang="zh-CN" altLang="en-US"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891628478053_.pic_h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30920" y="1428750"/>
            <a:ext cx="2781300" cy="5158740"/>
          </a:xfrm>
          <a:prstGeom prst="rect">
            <a:avLst/>
          </a:prstGeom>
        </p:spPr>
      </p:pic>
      <p:sp>
        <p:nvSpPr>
          <p:cNvPr id="4" name="矩形 3"/>
          <p:cNvSpPr/>
          <p:nvPr/>
        </p:nvSpPr>
        <p:spPr>
          <a:xfrm>
            <a:off x="0" y="0"/>
            <a:ext cx="12192000" cy="142846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文本框 4"/>
          <p:cNvSpPr txBox="1"/>
          <p:nvPr/>
        </p:nvSpPr>
        <p:spPr>
          <a:xfrm>
            <a:off x="3053260" y="352549"/>
            <a:ext cx="6215309"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问题解决 方便快捷</a:t>
            </a:r>
          </a:p>
        </p:txBody>
      </p:sp>
      <p:sp>
        <p:nvSpPr>
          <p:cNvPr id="7" name="文本框 11"/>
          <p:cNvSpPr txBox="1"/>
          <p:nvPr/>
        </p:nvSpPr>
        <p:spPr>
          <a:xfrm>
            <a:off x="580212" y="1671753"/>
            <a:ext cx="4089442" cy="2217851"/>
          </a:xfrm>
          <a:prstGeom prst="rect">
            <a:avLst/>
          </a:prstGeom>
          <a:noFill/>
        </p:spPr>
        <p:txBody>
          <a:bodyPr wrap="square" rtlCol="0" anchor="t">
            <a:spAutoFit/>
          </a:bodyPr>
          <a:lstStyle/>
          <a:p>
            <a:pPr marL="285750" indent="-285750">
              <a:lnSpc>
                <a:spcPct val="130000"/>
              </a:lnSpc>
              <a:buFont typeface="Wingdings" panose="05000000000000000000" charset="0"/>
              <a:buChar char=""/>
            </a:pPr>
            <a:r>
              <a:rPr lang="zh-CN" altLang="en-US" dirty="0">
                <a:latin typeface="微软雅黑" panose="020B0503020204020204" pitchFamily="34" charset="-122"/>
                <a:ea typeface="微软雅黑" panose="020B0503020204020204" pitchFamily="34" charset="-122"/>
              </a:rPr>
              <a:t>有任何疑问可咨询智慧树平台首页在线客服。平台使用操作说明请点击图中红色框所示</a:t>
            </a:r>
            <a:r>
              <a:rPr lang="zh-CN" altLang="en-US" b="1" dirty="0">
                <a:solidFill>
                  <a:srgbClr val="FF0000"/>
                </a:solidFill>
                <a:latin typeface="微软雅黑" panose="020B0503020204020204" pitchFamily="34" charset="-122"/>
                <a:ea typeface="微软雅黑" panose="020B0503020204020204" pitchFamily="34" charset="-122"/>
              </a:rPr>
              <a:t>客户服务中心</a:t>
            </a:r>
            <a:r>
              <a:rPr lang="zh-CN" altLang="en-US" dirty="0">
                <a:latin typeface="微软雅黑" panose="020B0503020204020204" pitchFamily="34" charset="-122"/>
                <a:ea typeface="微软雅黑" panose="020B0503020204020204" pitchFamily="34" charset="-122"/>
              </a:rPr>
              <a:t>。观看学生/教师操作说明。</a:t>
            </a:r>
            <a:r>
              <a:rPr lang="en-US" altLang="zh-CN" dirty="0">
                <a:latin typeface="微软雅黑" panose="020B0503020204020204" pitchFamily="34" charset="-122"/>
                <a:ea typeface="微软雅黑" panose="020B0503020204020204" pitchFamily="34" charset="-122"/>
              </a:rPr>
              <a:t/>
            </a:r>
            <a:br>
              <a:rPr lang="en-US" altLang="zh-CN" dirty="0">
                <a:latin typeface="微软雅黑" panose="020B0503020204020204" pitchFamily="34" charset="-122"/>
                <a:ea typeface="微软雅黑" panose="020B0503020204020204" pitchFamily="34" charset="-122"/>
              </a:rPr>
            </a:br>
            <a:r>
              <a:rPr lang="en-US" altLang="zh-CN" dirty="0">
                <a:latin typeface="微软雅黑" panose="020B0503020204020204" pitchFamily="34" charset="-122"/>
                <a:ea typeface="微软雅黑" panose="020B0503020204020204" pitchFamily="34" charset="-122"/>
              </a:rPr>
              <a:t/>
            </a:r>
            <a:br>
              <a:rPr lang="en-US" altLang="zh-CN" dirty="0">
                <a:latin typeface="微软雅黑" panose="020B0503020204020204" pitchFamily="34" charset="-122"/>
                <a:ea typeface="微软雅黑" panose="020B0503020204020204" pitchFamily="34" charset="-122"/>
              </a:rPr>
            </a:br>
            <a:endParaRPr lang="zh-CN" altLang="en-US" dirty="0">
              <a:latin typeface="微软雅黑" panose="020B0503020204020204" pitchFamily="34" charset="-122"/>
              <a:ea typeface="微软雅黑" panose="020B0503020204020204" pitchFamily="34" charset="-122"/>
            </a:endParaRPr>
          </a:p>
        </p:txBody>
      </p:sp>
      <p:pic>
        <p:nvPicPr>
          <p:cNvPr id="8"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1840" y="3889604"/>
            <a:ext cx="5156591" cy="1802177"/>
          </a:xfrm>
          <a:prstGeom prst="rect">
            <a:avLst/>
          </a:prstGeom>
          <a:effectLst/>
        </p:spPr>
      </p:pic>
      <p:pic>
        <p:nvPicPr>
          <p:cNvPr id="3" name="图片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12508" y="4002428"/>
            <a:ext cx="2338274" cy="2338274"/>
          </a:xfrm>
          <a:prstGeom prst="rect">
            <a:avLst/>
          </a:prstGeom>
        </p:spPr>
      </p:pic>
      <p:sp>
        <p:nvSpPr>
          <p:cNvPr id="10" name="文本框 9"/>
          <p:cNvSpPr txBox="1"/>
          <p:nvPr/>
        </p:nvSpPr>
        <p:spPr>
          <a:xfrm>
            <a:off x="5990951" y="1603892"/>
            <a:ext cx="2629265" cy="2223109"/>
          </a:xfrm>
          <a:prstGeom prst="rect">
            <a:avLst/>
          </a:prstGeom>
          <a:noFill/>
        </p:spPr>
        <p:txBody>
          <a:bodyPr wrap="square">
            <a:spAutoFit/>
          </a:bodyPr>
          <a:lstStyle/>
          <a:p>
            <a:pPr marL="285750" indent="-285750">
              <a:lnSpc>
                <a:spcPct val="130000"/>
              </a:lnSpc>
              <a:buFont typeface="Wingdings" panose="05000000000000000000" charset="0"/>
              <a:buChar char=""/>
            </a:pPr>
            <a:r>
              <a:rPr lang="zh-CN" altLang="en-US" dirty="0">
                <a:latin typeface="微软雅黑" panose="020B0503020204020204" pitchFamily="34" charset="-122"/>
                <a:ea typeface="微软雅黑" panose="020B0503020204020204" pitchFamily="34" charset="-122"/>
              </a:rPr>
              <a:t>更可打开微信小程序</a:t>
            </a:r>
            <a:r>
              <a:rPr lang="zh-CN" altLang="en-US" b="1" dirty="0">
                <a:solidFill>
                  <a:srgbClr val="FF0000"/>
                </a:solidFill>
                <a:latin typeface="微软雅黑" panose="020B0503020204020204" pitchFamily="34" charset="-122"/>
                <a:ea typeface="微软雅黑" panose="020B0503020204020204" pitchFamily="34" charset="-122"/>
              </a:rPr>
              <a:t>“智慧树</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教学帮”</a:t>
            </a:r>
            <a:r>
              <a:rPr lang="zh-CN" altLang="en-US" dirty="0">
                <a:latin typeface="微软雅黑" panose="020B0503020204020204" pitchFamily="34" charset="-122"/>
                <a:ea typeface="微软雅黑" panose="020B0503020204020204" pitchFamily="34" charset="-122"/>
              </a:rPr>
              <a:t>，使用自助查询，常见问题自己即可快速解决；也可通过微信客服咨询。</a:t>
            </a:r>
            <a:endParaRPr lang="zh-CN" altLang="en-US" dirty="0"/>
          </a:p>
        </p:txBody>
      </p:sp>
      <p:cxnSp>
        <p:nvCxnSpPr>
          <p:cNvPr id="11" name="Straight Connector 54"/>
          <p:cNvCxnSpPr/>
          <p:nvPr/>
        </p:nvCxnSpPr>
        <p:spPr>
          <a:xfrm flipV="1">
            <a:off x="5688639" y="1874368"/>
            <a:ext cx="0" cy="4331123"/>
          </a:xfrm>
          <a:prstGeom prst="line">
            <a:avLst/>
          </a:prstGeom>
          <a:ln w="276225"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0805453" y="5116544"/>
            <a:ext cx="606460" cy="5202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908079" y="5267551"/>
            <a:ext cx="1773313" cy="369332"/>
          </a:xfrm>
          <a:prstGeom prst="rect">
            <a:avLst/>
          </a:prstGeom>
          <a:solidFill>
            <a:schemeClr val="bg1"/>
          </a:solidFill>
        </p:spPr>
        <p:txBody>
          <a:bodyPr wrap="square">
            <a:spAutoFit/>
          </a:bodyPr>
          <a:lstStyle/>
          <a:p>
            <a:pPr algn="r"/>
            <a:r>
              <a:rPr lang="zh-CN" altLang="en-US" b="1" dirty="0">
                <a:solidFill>
                  <a:srgbClr val="FF0000"/>
                </a:solidFill>
                <a:latin typeface="微软雅黑" panose="020B0503020204020204" pitchFamily="34" charset="-122"/>
                <a:ea typeface="微软雅黑" panose="020B0503020204020204" pitchFamily="34" charset="-122"/>
              </a:rPr>
              <a:t>微信客服入口</a:t>
            </a:r>
            <a:endParaRPr lang="zh-CN" altLang="en-US" b="1" dirty="0">
              <a:solidFill>
                <a:srgbClr val="FF0000"/>
              </a:solidFill>
            </a:endParaRPr>
          </a:p>
        </p:txBody>
      </p:sp>
      <p:sp>
        <p:nvSpPr>
          <p:cNvPr id="12" name="矩形 11"/>
          <p:cNvSpPr/>
          <p:nvPr/>
        </p:nvSpPr>
        <p:spPr>
          <a:xfrm>
            <a:off x="10075094" y="3457438"/>
            <a:ext cx="606460" cy="5202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9268147" y="3088187"/>
            <a:ext cx="1773313" cy="369332"/>
          </a:xfrm>
          <a:prstGeom prst="rect">
            <a:avLst/>
          </a:prstGeom>
          <a:solidFill>
            <a:schemeClr val="bg1"/>
          </a:solidFill>
        </p:spPr>
        <p:txBody>
          <a:bodyPr wrap="square">
            <a:spAutoFit/>
          </a:bodyPr>
          <a:lstStyle/>
          <a:p>
            <a:pPr algn="ctr"/>
            <a:r>
              <a:rPr lang="zh-CN" altLang="en-US" b="1" dirty="0">
                <a:solidFill>
                  <a:srgbClr val="FF0000"/>
                </a:solidFill>
                <a:latin typeface="微软雅黑" panose="020B0503020204020204" pitchFamily="34" charset="-122"/>
                <a:ea typeface="微软雅黑" panose="020B0503020204020204" pitchFamily="34" charset="-122"/>
              </a:rPr>
              <a:t>自助查询入口</a:t>
            </a:r>
            <a:endParaRPr lang="zh-CN" alt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登录</a:t>
            </a:r>
          </a:p>
        </p:txBody>
      </p:sp>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9" name="矩形 8"/>
          <p:cNvSpPr/>
          <p:nvPr/>
        </p:nvSpPr>
        <p:spPr>
          <a:xfrm>
            <a:off x="1396486" y="1378611"/>
            <a:ext cx="9050517" cy="1076325"/>
          </a:xfrm>
          <a:prstGeom prst="rect">
            <a:avLst/>
          </a:prstGeom>
        </p:spPr>
        <p:txBody>
          <a:bodyPr wrap="square">
            <a:spAutoFit/>
          </a:bodyPr>
          <a:lstStyle/>
          <a:p>
            <a:pPr>
              <a:spcAft>
                <a:spcPts val="0"/>
              </a:spcAft>
            </a:pPr>
            <a:r>
              <a:rPr lang="zh-CN" altLang="en-US"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新生</a:t>
            </a:r>
            <a:r>
              <a:rPr lang="en-US" altLang="zh-CN"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之前未登陆过的同学</a:t>
            </a:r>
            <a:endParaRPr lang="en-US" altLang="zh-CN"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打开知到</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APP</a:t>
            </a:r>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，在【我的】模块点击【未登录】，选择</a:t>
            </a:r>
            <a:r>
              <a:rPr lang="zh-CN" altLang="zh-CN" sz="20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学号</a:t>
            </a:r>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登录，输入自己的学校、大学学号及初始密码</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123456</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，按提示操作即可。</a:t>
            </a:r>
            <a:endParaRPr lang="zh-CN" altLang="zh-CN" sz="24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10" name="组合 9"/>
          <p:cNvGrpSpPr/>
          <p:nvPr/>
        </p:nvGrpSpPr>
        <p:grpSpPr>
          <a:xfrm>
            <a:off x="1471659" y="2627087"/>
            <a:ext cx="1979930" cy="3521710"/>
            <a:chOff x="2010" y="3202"/>
            <a:chExt cx="3118" cy="5546"/>
          </a:xfrm>
          <a:effectLst>
            <a:outerShdw blurRad="50800" dist="38100" dir="2700000" algn="tl" rotWithShape="0">
              <a:prstClr val="black">
                <a:alpha val="40000"/>
              </a:prstClr>
            </a:outerShdw>
          </a:effectLst>
        </p:grpSpPr>
        <p:pic>
          <p:nvPicPr>
            <p:cNvPr id="11" name="图片 10"/>
            <p:cNvPicPr>
              <a:picLocks noChangeAspect="1"/>
            </p:cNvPicPr>
            <p:nvPr>
              <p:custDataLst>
                <p:tags r:id="rId4"/>
              </p:custDataLst>
            </p:nvPr>
          </p:nvPicPr>
          <p:blipFill>
            <a:blip r:embed="rId7" cstate="screen">
              <a:extLst>
                <a:ext uri="{28A0092B-C50C-407E-A947-70E740481C1C}">
                  <a14:useLocalDpi xmlns:a14="http://schemas.microsoft.com/office/drawing/2010/main"/>
                </a:ext>
              </a:extLst>
            </a:blip>
            <a:stretch>
              <a:fillRect/>
            </a:stretch>
          </p:blipFill>
          <p:spPr>
            <a:xfrm>
              <a:off x="2010" y="3202"/>
              <a:ext cx="3118" cy="5546"/>
            </a:xfrm>
            <a:prstGeom prst="rect">
              <a:avLst/>
            </a:prstGeom>
          </p:spPr>
        </p:pic>
        <p:sp>
          <p:nvSpPr>
            <p:cNvPr id="12" name="矩形 11"/>
            <p:cNvSpPr/>
            <p:nvPr/>
          </p:nvSpPr>
          <p:spPr>
            <a:xfrm>
              <a:off x="3631" y="3802"/>
              <a:ext cx="756" cy="386"/>
            </a:xfrm>
            <a:prstGeom prst="rect">
              <a:avLst/>
            </a:prstGeom>
            <a:noFill/>
            <a:ln>
              <a:solidFill>
                <a:srgbClr val="FF0000"/>
              </a:solidFill>
            </a:ln>
            <a:extLst>
              <a:ext uri="{909E8E84-426E-40DD-AFC4-6F175D3DCCD1}">
                <a14:hiddenFill xmlns:a14="http://schemas.microsoft.com/office/drawing/2010/main">
                  <a:solidFill>
                    <a:srgbClr val="FF0000"/>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grpSp>
        <p:nvGrpSpPr>
          <p:cNvPr id="14" name="组合 13"/>
          <p:cNvGrpSpPr/>
          <p:nvPr/>
        </p:nvGrpSpPr>
        <p:grpSpPr>
          <a:xfrm>
            <a:off x="3867514" y="2627087"/>
            <a:ext cx="1981200" cy="3522980"/>
            <a:chOff x="5783" y="3202"/>
            <a:chExt cx="3120" cy="5548"/>
          </a:xfrm>
          <a:effectLst>
            <a:outerShdw blurRad="50800" dist="38100" dir="2700000" algn="tl" rotWithShape="0">
              <a:prstClr val="black">
                <a:alpha val="40000"/>
              </a:prstClr>
            </a:outerShdw>
          </a:effectLst>
        </p:grpSpPr>
        <p:pic>
          <p:nvPicPr>
            <p:cNvPr id="15" name="图片 14"/>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5783" y="3202"/>
              <a:ext cx="3120" cy="5548"/>
            </a:xfrm>
            <a:prstGeom prst="rect">
              <a:avLst/>
            </a:prstGeom>
          </p:spPr>
        </p:pic>
        <p:sp>
          <p:nvSpPr>
            <p:cNvPr id="16" name="矩形 15"/>
            <p:cNvSpPr/>
            <p:nvPr/>
          </p:nvSpPr>
          <p:spPr>
            <a:xfrm>
              <a:off x="5964" y="3687"/>
              <a:ext cx="2304" cy="300"/>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300199" y="2627087"/>
            <a:ext cx="1979930" cy="3521710"/>
            <a:chOff x="9614" y="3202"/>
            <a:chExt cx="3118" cy="5546"/>
          </a:xfrm>
          <a:effectLst>
            <a:outerShdw blurRad="50800" dist="38100" dir="2700000" algn="tl" rotWithShape="0">
              <a:prstClr val="black">
                <a:alpha val="40000"/>
              </a:prstClr>
            </a:outerShdw>
          </a:effectLst>
        </p:grpSpPr>
        <p:pic>
          <p:nvPicPr>
            <p:cNvPr id="18" name="图片 17"/>
            <p:cNvPicPr>
              <a:picLocks noChangeAspect="1"/>
            </p:cNvPicPr>
            <p:nvPr>
              <p:custDataLst>
                <p:tags r:id="rId2"/>
              </p:custDataLst>
            </p:nvPr>
          </p:nvPicPr>
          <p:blipFill>
            <a:blip r:embed="rId9" cstate="screen">
              <a:extLst>
                <a:ext uri="{28A0092B-C50C-407E-A947-70E740481C1C}">
                  <a14:useLocalDpi xmlns:a14="http://schemas.microsoft.com/office/drawing/2010/main"/>
                </a:ext>
              </a:extLst>
            </a:blip>
            <a:stretch>
              <a:fillRect/>
            </a:stretch>
          </p:blipFill>
          <p:spPr>
            <a:xfrm>
              <a:off x="9614" y="3202"/>
              <a:ext cx="3118" cy="5547"/>
            </a:xfrm>
            <a:prstGeom prst="rect">
              <a:avLst/>
            </a:prstGeom>
          </p:spPr>
        </p:pic>
        <p:sp>
          <p:nvSpPr>
            <p:cNvPr id="20" name="矩形 19"/>
            <p:cNvSpPr/>
            <p:nvPr/>
          </p:nvSpPr>
          <p:spPr>
            <a:xfrm>
              <a:off x="10481" y="5500"/>
              <a:ext cx="634" cy="402"/>
            </a:xfrm>
            <a:prstGeom prst="rect">
              <a:avLst/>
            </a:prstGeom>
            <a:noFill/>
            <a:ln>
              <a:solidFill>
                <a:srgbClr val="FF0000"/>
              </a:solidFill>
            </a:ln>
            <a:extLst>
              <a:ext uri="{909E8E84-426E-40DD-AFC4-6F175D3DCCD1}">
                <a14:hiddenFill xmlns:a14="http://schemas.microsoft.com/office/drawing/2010/main">
                  <a:solidFill>
                    <a:srgbClr val="FF0000"/>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grpSp>
        <p:nvGrpSpPr>
          <p:cNvPr id="21" name="组合 20"/>
          <p:cNvGrpSpPr/>
          <p:nvPr/>
        </p:nvGrpSpPr>
        <p:grpSpPr>
          <a:xfrm>
            <a:off x="8723359" y="2627087"/>
            <a:ext cx="1981200" cy="3521710"/>
            <a:chOff x="13430" y="3202"/>
            <a:chExt cx="3120" cy="5546"/>
          </a:xfrm>
          <a:effectLst>
            <a:outerShdw blurRad="50800" dist="38100" dir="2700000" algn="tl" rotWithShape="0">
              <a:prstClr val="black">
                <a:alpha val="40000"/>
              </a:prstClr>
            </a:outerShdw>
          </a:effectLst>
        </p:grpSpPr>
        <p:pic>
          <p:nvPicPr>
            <p:cNvPr id="23" name="图片 22"/>
            <p:cNvPicPr>
              <a:picLocks noChangeAspect="1"/>
            </p:cNvPicPr>
            <p:nvPr>
              <p:custDataLst>
                <p:tags r:id="rId1"/>
              </p:custDataLst>
            </p:nvPr>
          </p:nvPicPr>
          <p:blipFill>
            <a:blip r:embed="rId10" cstate="screen">
              <a:extLst>
                <a:ext uri="{28A0092B-C50C-407E-A947-70E740481C1C}">
                  <a14:useLocalDpi xmlns:a14="http://schemas.microsoft.com/office/drawing/2010/main"/>
                </a:ext>
              </a:extLst>
            </a:blip>
            <a:stretch>
              <a:fillRect/>
            </a:stretch>
          </p:blipFill>
          <p:spPr>
            <a:xfrm>
              <a:off x="13430" y="3202"/>
              <a:ext cx="3120" cy="5547"/>
            </a:xfrm>
            <a:prstGeom prst="rect">
              <a:avLst/>
            </a:prstGeom>
          </p:spPr>
        </p:pic>
        <p:sp>
          <p:nvSpPr>
            <p:cNvPr id="25" name="矩形 24"/>
            <p:cNvSpPr/>
            <p:nvPr/>
          </p:nvSpPr>
          <p:spPr>
            <a:xfrm>
              <a:off x="14298" y="5500"/>
              <a:ext cx="634" cy="402"/>
            </a:xfrm>
            <a:prstGeom prst="rect">
              <a:avLst/>
            </a:prstGeom>
            <a:noFill/>
            <a:ln>
              <a:solidFill>
                <a:srgbClr val="FF0000"/>
              </a:solidFill>
            </a:ln>
            <a:extLst>
              <a:ext uri="{909E8E84-426E-40DD-AFC4-6F175D3DCCD1}">
                <a14:hiddenFill xmlns:a14="http://schemas.microsoft.com/office/drawing/2010/main">
                  <a:solidFill>
                    <a:srgbClr val="FF0000"/>
                  </a:solidFill>
                </a14:hiddenFill>
              </a:ext>
            </a:ex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登录</a:t>
            </a:r>
          </a:p>
        </p:txBody>
      </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9" name="矩形 18"/>
          <p:cNvSpPr/>
          <p:nvPr/>
        </p:nvSpPr>
        <p:spPr>
          <a:xfrm>
            <a:off x="1570741" y="1360685"/>
            <a:ext cx="9050517" cy="1076325"/>
          </a:xfrm>
          <a:prstGeom prst="rect">
            <a:avLst/>
          </a:prstGeom>
        </p:spPr>
        <p:txBody>
          <a:bodyPr wrap="square">
            <a:spAutoFit/>
          </a:bodyPr>
          <a:lstStyle/>
          <a:p>
            <a:pPr>
              <a:spcAft>
                <a:spcPts val="0"/>
              </a:spcAft>
            </a:pPr>
            <a:r>
              <a:rPr lang="zh-CN" altLang="en-US" sz="2400" dirty="0">
                <a:solidFill>
                  <a:srgbClr val="27A98C"/>
                </a:solidFill>
                <a:latin typeface="微软雅黑" panose="020B0503020204020204" pitchFamily="34" charset="-122"/>
                <a:ea typeface="微软雅黑" panose="020B0503020204020204" pitchFamily="34" charset="-122"/>
              </a:rPr>
              <a:t>新生</a:t>
            </a:r>
            <a:r>
              <a:rPr lang="en-US" altLang="zh-CN" sz="2400" dirty="0">
                <a:solidFill>
                  <a:srgbClr val="27A98C"/>
                </a:solidFill>
                <a:latin typeface="微软雅黑" panose="020B0503020204020204" pitchFamily="34" charset="-122"/>
                <a:ea typeface="微软雅黑" panose="020B0503020204020204" pitchFamily="34" charset="-122"/>
              </a:rPr>
              <a:t>—</a:t>
            </a:r>
            <a:r>
              <a:rPr lang="zh-CN" altLang="en-US" sz="2400" dirty="0">
                <a:solidFill>
                  <a:srgbClr val="27A98C"/>
                </a:solidFill>
                <a:latin typeface="微软雅黑" panose="020B0503020204020204" pitchFamily="34" charset="-122"/>
                <a:ea typeface="微软雅黑" panose="020B0503020204020204" pitchFamily="34" charset="-122"/>
              </a:rPr>
              <a:t>之前未登录过的同学</a:t>
            </a:r>
            <a:endParaRPr lang="en-US" altLang="zh-CN" sz="2400" dirty="0">
              <a:solidFill>
                <a:srgbClr val="27A98C"/>
              </a:solidFill>
              <a:latin typeface="微软雅黑" panose="020B0503020204020204" pitchFamily="34" charset="-122"/>
              <a:ea typeface="微软雅黑" panose="020B0503020204020204" pitchFamily="34" charset="-122"/>
            </a:endParaRPr>
          </a:p>
          <a:p>
            <a:r>
              <a:rPr lang="zh-CN" altLang="en-US" sz="2000" dirty="0">
                <a:solidFill>
                  <a:srgbClr val="5A514A"/>
                </a:solidFill>
                <a:latin typeface="微软雅黑" panose="020B0503020204020204" pitchFamily="34" charset="-122"/>
                <a:ea typeface="微软雅黑" panose="020B0503020204020204" pitchFamily="34" charset="-122"/>
              </a:rPr>
              <a:t>在学号登录、验证姓氏、绑定手机号、修改初始密码后，会弹出课程确认的界面，点击确认即可。</a:t>
            </a:r>
          </a:p>
        </p:txBody>
      </p:sp>
      <p:grpSp>
        <p:nvGrpSpPr>
          <p:cNvPr id="24" name="组合 23"/>
          <p:cNvGrpSpPr/>
          <p:nvPr/>
        </p:nvGrpSpPr>
        <p:grpSpPr>
          <a:xfrm>
            <a:off x="2614147" y="2565771"/>
            <a:ext cx="1979930" cy="3521710"/>
            <a:chOff x="3949" y="2770"/>
            <a:chExt cx="3118" cy="5546"/>
          </a:xfrm>
          <a:effectLst>
            <a:outerShdw blurRad="50800" dist="38100" dir="2700000" algn="tl" rotWithShape="0">
              <a:prstClr val="black">
                <a:alpha val="40000"/>
              </a:prstClr>
            </a:outerShdw>
          </a:effectLst>
        </p:grpSpPr>
        <p:pic>
          <p:nvPicPr>
            <p:cNvPr id="26" name="图片 25"/>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3949" y="2770"/>
              <a:ext cx="3119" cy="5546"/>
            </a:xfrm>
            <a:prstGeom prst="rect">
              <a:avLst/>
            </a:prstGeom>
          </p:spPr>
        </p:pic>
        <p:sp>
          <p:nvSpPr>
            <p:cNvPr id="27" name="矩形 26"/>
            <p:cNvSpPr/>
            <p:nvPr/>
          </p:nvSpPr>
          <p:spPr>
            <a:xfrm>
              <a:off x="4106" y="3361"/>
              <a:ext cx="2755" cy="555"/>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229962" y="2565771"/>
            <a:ext cx="1979930" cy="3521710"/>
            <a:chOff x="11218" y="2770"/>
            <a:chExt cx="3118" cy="5546"/>
          </a:xfrm>
          <a:effectLst>
            <a:outerShdw blurRad="50800" dist="38100" dir="2700000" algn="tl" rotWithShape="0">
              <a:prstClr val="black">
                <a:alpha val="40000"/>
              </a:prstClr>
            </a:outerShdw>
          </a:effectLst>
        </p:grpSpPr>
        <p:pic>
          <p:nvPicPr>
            <p:cNvPr id="29" name="图片 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218" y="2770"/>
              <a:ext cx="3118" cy="5546"/>
            </a:xfrm>
            <a:prstGeom prst="rect">
              <a:avLst/>
            </a:prstGeom>
          </p:spPr>
        </p:pic>
        <p:sp>
          <p:nvSpPr>
            <p:cNvPr id="30" name="矩形 29"/>
            <p:cNvSpPr/>
            <p:nvPr/>
          </p:nvSpPr>
          <p:spPr>
            <a:xfrm>
              <a:off x="11400" y="4556"/>
              <a:ext cx="2755" cy="555"/>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右箭头 1"/>
          <p:cNvSpPr/>
          <p:nvPr/>
        </p:nvSpPr>
        <p:spPr>
          <a:xfrm>
            <a:off x="5394812" y="3846962"/>
            <a:ext cx="1024255" cy="589915"/>
          </a:xfrm>
          <a:prstGeom prst="rightArrow">
            <a:avLst/>
          </a:prstGeom>
          <a:solidFill>
            <a:srgbClr val="12B19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en-US" altLang="zh-CN" sz="4400" b="1" dirty="0">
                <a:solidFill>
                  <a:schemeClr val="bg1"/>
                </a:solidFill>
                <a:latin typeface="微软雅黑" panose="020B0503020204020204" pitchFamily="34" charset="-122"/>
                <a:ea typeface="微软雅黑" panose="020B0503020204020204" pitchFamily="34" charset="-122"/>
              </a:rPr>
              <a:t>APP </a:t>
            </a:r>
            <a:r>
              <a:rPr lang="zh-CN" altLang="en-US" sz="4400" b="1" dirty="0">
                <a:solidFill>
                  <a:schemeClr val="bg1"/>
                </a:solidFill>
                <a:latin typeface="微软雅黑" panose="020B0503020204020204" pitchFamily="34" charset="-122"/>
                <a:ea typeface="微软雅黑" panose="020B0503020204020204" pitchFamily="34" charset="-122"/>
              </a:rPr>
              <a:t>操作方法</a:t>
            </a:r>
            <a:r>
              <a:rPr lang="en-US" altLang="zh-CN" sz="4400" b="1" dirty="0">
                <a:solidFill>
                  <a:schemeClr val="bg1"/>
                </a:solidFill>
                <a:latin typeface="微软雅黑" panose="020B0503020204020204" pitchFamily="34" charset="-122"/>
                <a:ea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rPr>
              <a:t>登录</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9" name="矩形 18"/>
          <p:cNvSpPr/>
          <p:nvPr/>
        </p:nvSpPr>
        <p:spPr>
          <a:xfrm>
            <a:off x="1570741" y="1360685"/>
            <a:ext cx="9050517" cy="768350"/>
          </a:xfrm>
          <a:prstGeom prst="rect">
            <a:avLst/>
          </a:prstGeom>
        </p:spPr>
        <p:txBody>
          <a:bodyPr wrap="square">
            <a:spAutoFit/>
          </a:bodyPr>
          <a:lstStyle/>
          <a:p>
            <a:r>
              <a:rPr lang="zh-CN" altLang="en-US"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新生</a:t>
            </a:r>
            <a:r>
              <a:rPr lang="en-US" altLang="zh-CN"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sym typeface="+mn-ea"/>
              </a:rPr>
              <a:t>之前未登陆过的同学</a:t>
            </a:r>
            <a:endParaRPr lang="en-US" altLang="zh-CN" sz="24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endParaRPr>
          </a:p>
          <a:p>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使用手机号</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学号及修改过的密码登录，即可看到已经导入的课程。</a:t>
            </a:r>
          </a:p>
        </p:txBody>
      </p:sp>
      <p:sp>
        <p:nvSpPr>
          <p:cNvPr id="31" name="右箭头 1"/>
          <p:cNvSpPr/>
          <p:nvPr/>
        </p:nvSpPr>
        <p:spPr>
          <a:xfrm>
            <a:off x="5394812" y="3846962"/>
            <a:ext cx="1024255" cy="589915"/>
          </a:xfrm>
          <a:prstGeom prst="rightArrow">
            <a:avLst/>
          </a:prstGeom>
          <a:solidFill>
            <a:srgbClr val="12B19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nvGrpSpPr>
          <p:cNvPr id="14" name="组合 13"/>
          <p:cNvGrpSpPr/>
          <p:nvPr/>
        </p:nvGrpSpPr>
        <p:grpSpPr>
          <a:xfrm>
            <a:off x="7187454" y="2399132"/>
            <a:ext cx="1979930" cy="3521710"/>
            <a:chOff x="11218" y="2770"/>
            <a:chExt cx="3118" cy="5546"/>
          </a:xfrm>
          <a:effectLst>
            <a:outerShdw blurRad="50800" dist="38100" dir="2700000" algn="tl" rotWithShape="0">
              <a:prstClr val="black">
                <a:alpha val="40000"/>
              </a:prstClr>
            </a:outerShdw>
          </a:effectLst>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18" y="2770"/>
              <a:ext cx="3118" cy="5546"/>
            </a:xfrm>
            <a:prstGeom prst="rect">
              <a:avLst/>
            </a:prstGeom>
          </p:spPr>
        </p:pic>
        <p:sp>
          <p:nvSpPr>
            <p:cNvPr id="16" name="矩形 15"/>
            <p:cNvSpPr/>
            <p:nvPr/>
          </p:nvSpPr>
          <p:spPr>
            <a:xfrm>
              <a:off x="11400" y="4556"/>
              <a:ext cx="2755" cy="555"/>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 name="图片 16" descr="微信图片_2021030521560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53554" y="2369922"/>
            <a:ext cx="1998980" cy="3554095"/>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1159"/>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忘记密码</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9" name="矩形 18"/>
          <p:cNvSpPr/>
          <p:nvPr/>
        </p:nvSpPr>
        <p:spPr>
          <a:xfrm>
            <a:off x="1570741" y="1360685"/>
            <a:ext cx="9050517" cy="961289"/>
          </a:xfrm>
          <a:prstGeom prst="rect">
            <a:avLst/>
          </a:prstGeom>
        </p:spPr>
        <p:txBody>
          <a:bodyPr wrap="square">
            <a:spAutoFit/>
          </a:bodyPr>
          <a:lstStyle/>
          <a:p>
            <a:pPr>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在手机号码仍正常使用时，</a:t>
            </a:r>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未登录状态下，在登录页面的</a:t>
            </a:r>
            <a:r>
              <a:rPr lang="zh-CN"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【登录】</a:t>
            </a:r>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按钮下方有</a:t>
            </a:r>
            <a:r>
              <a:rPr lang="zh-CN"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【忘记密码】</a:t>
            </a:r>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zh-CN"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可通过绑定的手机号或邮箱进行找回。</a:t>
            </a:r>
          </a:p>
        </p:txBody>
      </p:sp>
      <p:sp>
        <p:nvSpPr>
          <p:cNvPr id="31" name="右箭头 1"/>
          <p:cNvSpPr/>
          <p:nvPr/>
        </p:nvSpPr>
        <p:spPr>
          <a:xfrm>
            <a:off x="5394812" y="3846962"/>
            <a:ext cx="1024255" cy="589915"/>
          </a:xfrm>
          <a:prstGeom prst="rightArrow">
            <a:avLst/>
          </a:prstGeom>
          <a:solidFill>
            <a:srgbClr val="12B19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4861" y="2485363"/>
            <a:ext cx="2040890" cy="3509645"/>
          </a:xfrm>
          <a:prstGeom prst="rect">
            <a:avLst/>
          </a:prstGeom>
          <a:effectLst>
            <a:outerShdw blurRad="50800" dist="38100" dir="2700000" algn="tl" rotWithShape="0">
              <a:prstClr val="black">
                <a:alpha val="40000"/>
              </a:prstClr>
            </a:outerShdw>
          </a:effectLst>
        </p:spPr>
      </p:pic>
      <p:pic>
        <p:nvPicPr>
          <p:cNvPr id="13" name="图片 12" descr="微信图片_2021030521560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80676" y="2485363"/>
            <a:ext cx="1998980" cy="3509645"/>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68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手机号无法使用</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9" name="矩形 18"/>
          <p:cNvSpPr/>
          <p:nvPr/>
        </p:nvSpPr>
        <p:spPr>
          <a:xfrm>
            <a:off x="1570741" y="1360685"/>
            <a:ext cx="9050517" cy="961289"/>
          </a:xfrm>
          <a:prstGeom prst="rect">
            <a:avLst/>
          </a:prstGeom>
        </p:spPr>
        <p:txBody>
          <a:bodyPr wrap="square">
            <a:spAutoFit/>
          </a:bodyPr>
          <a:lstStyle/>
          <a:p>
            <a:pPr>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rPr>
              <a:t>如不再</a:t>
            </a:r>
            <a:r>
              <a:rPr lang="zh-CN" altLang="zh-CN" sz="2000" dirty="0">
                <a:solidFill>
                  <a:srgbClr val="5A514A"/>
                </a:solidFill>
                <a:latin typeface="微软雅黑" panose="020B0503020204020204" pitchFamily="34" charset="-122"/>
                <a:ea typeface="微软雅黑" panose="020B0503020204020204" pitchFamily="34" charset="-122"/>
              </a:rPr>
              <a:t>使用智慧树平台上原绑定的手机号码，通过</a:t>
            </a:r>
            <a:r>
              <a:rPr lang="zh-CN" altLang="en-US" sz="2000" dirty="0">
                <a:solidFill>
                  <a:srgbClr val="5A514A"/>
                </a:solidFill>
                <a:latin typeface="微软雅黑" panose="020B0503020204020204" pitchFamily="34" charset="-122"/>
                <a:ea typeface="微软雅黑" panose="020B0503020204020204" pitchFamily="34" charset="-122"/>
              </a:rPr>
              <a:t>忘记密码中的</a:t>
            </a:r>
            <a:r>
              <a:rPr lang="zh-CN"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【忘记手机号】</a:t>
            </a:r>
            <a:r>
              <a:rPr lang="zh-CN" altLang="zh-CN" sz="2000" dirty="0">
                <a:solidFill>
                  <a:srgbClr val="5A514A"/>
                </a:solidFill>
                <a:latin typeface="微软雅黑" panose="020B0503020204020204" pitchFamily="34" charset="-122"/>
                <a:ea typeface="微软雅黑" panose="020B0503020204020204" pitchFamily="34" charset="-122"/>
              </a:rPr>
              <a:t>功能，我们将帮助您重置密码，使您能够正常使用学习。</a:t>
            </a:r>
          </a:p>
        </p:txBody>
      </p:sp>
      <p:pic>
        <p:nvPicPr>
          <p:cNvPr id="10" name="imagerId1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43962" y="2519685"/>
            <a:ext cx="2040890" cy="35102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1" name="imagerId1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66207" y="2519685"/>
            <a:ext cx="2041525" cy="35102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 name="imagerId1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434807" y="2520320"/>
            <a:ext cx="2040890" cy="35083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97692" y="2520320"/>
            <a:ext cx="2040890" cy="3509645"/>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86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修改认证信息</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9" name="矩形 18"/>
          <p:cNvSpPr/>
          <p:nvPr/>
        </p:nvSpPr>
        <p:spPr>
          <a:xfrm>
            <a:off x="1570741" y="1360685"/>
            <a:ext cx="9050517" cy="961289"/>
          </a:xfrm>
          <a:prstGeom prst="rect">
            <a:avLst/>
          </a:prstGeom>
        </p:spPr>
        <p:txBody>
          <a:bodyPr wrap="square">
            <a:spAutoFit/>
          </a:bodyPr>
          <a:lstStyle/>
          <a:p>
            <a:pPr>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若需要修改自己的认证信息，可在</a:t>
            </a:r>
            <a:r>
              <a:rPr lang="zh-CN"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【我的】</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模块点击头像进入到</a:t>
            </a:r>
            <a:r>
              <a:rPr lang="zh-CN"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【个人资料】</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页，点击</a:t>
            </a:r>
            <a:r>
              <a:rPr lang="zh-CN" altLang="zh-CN" sz="2000" dirty="0">
                <a:solidFill>
                  <a:srgbClr val="27A98C"/>
                </a:solidFill>
                <a:latin typeface="微软雅黑" panose="020B0503020204020204" pitchFamily="34" charset="-122"/>
                <a:ea typeface="微软雅黑" panose="020B0503020204020204" pitchFamily="34" charset="-122"/>
                <a:cs typeface="微软雅黑" panose="020B0503020204020204" pitchFamily="34" charset="-122"/>
              </a:rPr>
              <a:t>【修改认证信息】</a:t>
            </a:r>
            <a:r>
              <a:rPr lang="zh-CN" altLang="en-US" sz="2000" dirty="0">
                <a:solidFill>
                  <a:srgbClr val="5A514A"/>
                </a:solidFill>
                <a:latin typeface="微软雅黑" panose="020B0503020204020204" pitchFamily="34" charset="-122"/>
                <a:ea typeface="微软雅黑" panose="020B0503020204020204" pitchFamily="34" charset="-122"/>
                <a:cs typeface="微软雅黑" panose="020B0503020204020204" pitchFamily="34" charset="-122"/>
              </a:rPr>
              <a:t>项，即可进入修改页面。 </a:t>
            </a:r>
          </a:p>
        </p:txBody>
      </p:sp>
      <p:pic>
        <p:nvPicPr>
          <p:cNvPr id="12" name="imagerId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73974" y="2495756"/>
            <a:ext cx="2042795" cy="371284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imagerId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70184" y="2477341"/>
            <a:ext cx="2050415" cy="37261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6" name="组合 15"/>
          <p:cNvGrpSpPr/>
          <p:nvPr/>
        </p:nvGrpSpPr>
        <p:grpSpPr>
          <a:xfrm>
            <a:off x="1149144" y="2477341"/>
            <a:ext cx="2049780" cy="3644900"/>
            <a:chOff x="956" y="2431"/>
            <a:chExt cx="3228" cy="5740"/>
          </a:xfrm>
          <a:effectLst>
            <a:outerShdw blurRad="50800" dist="38100" dir="2700000" algn="tl" rotWithShape="0">
              <a:prstClr val="black">
                <a:alpha val="40000"/>
              </a:prstClr>
            </a:outerShdw>
          </a:effectLst>
        </p:grpSpPr>
        <p:pic>
          <p:nvPicPr>
            <p:cNvPr id="17" name="图片 16" descr="65fe6765a24b3cbaf74e7272543b4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6" y="2431"/>
              <a:ext cx="3229" cy="5741"/>
            </a:xfrm>
            <a:prstGeom prst="rect">
              <a:avLst/>
            </a:prstGeom>
          </p:spPr>
        </p:pic>
        <p:sp>
          <p:nvSpPr>
            <p:cNvPr id="18" name="矩形 17"/>
            <p:cNvSpPr/>
            <p:nvPr/>
          </p:nvSpPr>
          <p:spPr>
            <a:xfrm>
              <a:off x="1005" y="2962"/>
              <a:ext cx="1758" cy="539"/>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961559" y="2477341"/>
            <a:ext cx="2049780" cy="3643630"/>
            <a:chOff x="5385" y="2431"/>
            <a:chExt cx="3228" cy="5738"/>
          </a:xfrm>
          <a:effectLst>
            <a:outerShdw blurRad="50800" dist="38100" dir="2700000" algn="tl" rotWithShape="0">
              <a:prstClr val="black">
                <a:alpha val="40000"/>
              </a:prstClr>
            </a:outerShdw>
          </a:effectLst>
        </p:grpSpPr>
        <p:pic>
          <p:nvPicPr>
            <p:cNvPr id="21" name="图片 20" descr="58e442610c95e9edf4b304cf23d1cc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85" y="2431"/>
              <a:ext cx="3228" cy="5739"/>
            </a:xfrm>
            <a:prstGeom prst="rect">
              <a:avLst/>
            </a:prstGeom>
          </p:spPr>
        </p:pic>
        <p:sp>
          <p:nvSpPr>
            <p:cNvPr id="23" name="矩形 22"/>
            <p:cNvSpPr/>
            <p:nvPr/>
          </p:nvSpPr>
          <p:spPr>
            <a:xfrm>
              <a:off x="5385" y="6119"/>
              <a:ext cx="3227" cy="539"/>
            </a:xfrm>
            <a:prstGeom prst="rect">
              <a:avLst/>
            </a:prstGeom>
            <a:noFill/>
            <a:ln>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a typeface="印品黑体" panose="00000500000000000000" pitchFamily="2" charset="-122"/>
            </a:endParaRPr>
          </a:p>
        </p:txBody>
      </p:sp>
      <p:sp>
        <p:nvSpPr>
          <p:cNvPr id="5" name="矩形 4"/>
          <p:cNvSpPr/>
          <p:nvPr/>
        </p:nvSpPr>
        <p:spPr>
          <a:xfrm>
            <a:off x="443883" y="1162974"/>
            <a:ext cx="11283520" cy="5237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prstClr val="white"/>
              </a:solidFill>
              <a:effectLst/>
              <a:uLnTx/>
              <a:uFillTx/>
              <a:latin typeface="印品黑体" panose="00000500000000000000" pitchFamily="2" charset="-122"/>
              <a:ea typeface="印品黑体" panose="00000500000000000000" pitchFamily="2" charset="-122"/>
              <a:cs typeface="+mn-cs"/>
            </a:endParaRPr>
          </a:p>
        </p:txBody>
      </p:sp>
      <p:sp>
        <p:nvSpPr>
          <p:cNvPr id="7" name="文本框 6"/>
          <p:cNvSpPr txBox="1"/>
          <p:nvPr/>
        </p:nvSpPr>
        <p:spPr>
          <a:xfrm>
            <a:off x="363326" y="230144"/>
            <a:ext cx="6215309" cy="769441"/>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学习通知</a:t>
            </a:r>
          </a:p>
        </p:txBody>
      </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9866" y="215305"/>
            <a:ext cx="2079835" cy="1239745"/>
          </a:xfrm>
          <a:prstGeom prst="rect">
            <a:avLst/>
          </a:prstGeom>
        </p:spPr>
      </p:pic>
      <p:sp>
        <p:nvSpPr>
          <p:cNvPr id="19" name="矩形 18"/>
          <p:cNvSpPr/>
          <p:nvPr/>
        </p:nvSpPr>
        <p:spPr>
          <a:xfrm>
            <a:off x="1570741" y="1360685"/>
            <a:ext cx="9050517" cy="499624"/>
          </a:xfrm>
          <a:prstGeom prst="rect">
            <a:avLst/>
          </a:prstGeom>
        </p:spPr>
        <p:txBody>
          <a:bodyPr wrap="square">
            <a:spAutoFit/>
          </a:bodyPr>
          <a:lstStyle/>
          <a:p>
            <a:pPr indent="457200">
              <a:lnSpc>
                <a:spcPct val="150000"/>
              </a:lnSpc>
            </a:pPr>
            <a:r>
              <a:rPr lang="zh-CN" altLang="en-US" sz="2000" dirty="0">
                <a:solidFill>
                  <a:srgbClr val="5A514A"/>
                </a:solidFill>
                <a:latin typeface="微软雅黑" panose="020B0503020204020204" pitchFamily="34" charset="-122"/>
                <a:ea typeface="微软雅黑" panose="020B0503020204020204" pitchFamily="34" charset="-122"/>
              </a:rPr>
              <a:t>学习通知中会有课程重要信息的推送，请各位同学一定要认真留意。</a:t>
            </a:r>
          </a:p>
        </p:txBody>
      </p:sp>
      <p:sp>
        <p:nvSpPr>
          <p:cNvPr id="31" name="右箭头 1"/>
          <p:cNvSpPr/>
          <p:nvPr/>
        </p:nvSpPr>
        <p:spPr>
          <a:xfrm>
            <a:off x="5394812" y="3846962"/>
            <a:ext cx="1024255" cy="589915"/>
          </a:xfrm>
          <a:prstGeom prst="rightArrow">
            <a:avLst/>
          </a:prstGeom>
          <a:solidFill>
            <a:srgbClr val="12B19F"/>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pic>
        <p:nvPicPr>
          <p:cNvPr id="10" name="图片 9" descr="fd235efba9b845ca34789a646e1de8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73668" y="2162559"/>
            <a:ext cx="2057400" cy="3657600"/>
          </a:xfrm>
          <a:prstGeom prst="rect">
            <a:avLst/>
          </a:prstGeom>
          <a:effectLst>
            <a:outerShdw blurRad="50800" dist="38100" dir="2700000" algn="tl" rotWithShape="0">
              <a:prstClr val="black">
                <a:alpha val="40000"/>
              </a:prstClr>
            </a:outerShdw>
          </a:effectLst>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rcRect r="20240"/>
          <a:stretch>
            <a:fillRect/>
          </a:stretch>
        </p:blipFill>
        <p:spPr>
          <a:xfrm>
            <a:off x="7508888" y="2162559"/>
            <a:ext cx="2057400" cy="376936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2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680"/>
                            </p:stCondLst>
                            <p:childTnLst>
                              <p:par>
                                <p:cTn id="9" presetID="47"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YxYzJjNGJkNzMwMDk4NzU5YjZiMGIzMGUyMTYzZGYifQ=="/>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42,&quot;width&quot;:2892}"/>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43,&quot;width&quot;:2891}"/>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43,&quot;width&quot;:2892}"/>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42,&quot;width&quot;:2891}"/>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901,&quot;width&quot;:2757}"/>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3950,&quot;width&quot;:10800}"/>
</p:tagLst>
</file>

<file path=ppt/theme/theme1.xml><?xml version="1.0" encoding="utf-8"?>
<a:theme xmlns:a="http://schemas.openxmlformats.org/drawingml/2006/main" name="Office 主题​​">
  <a:themeElements>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1784</Words>
  <Application>Microsoft Office PowerPoint</Application>
  <PresentationFormat>宽屏</PresentationFormat>
  <Paragraphs>105</Paragraphs>
  <Slides>26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等线</vt:lpstr>
      <vt:lpstr>等线 Light</vt:lpstr>
      <vt:lpstr>宋体</vt:lpstr>
      <vt:lpstr>微软雅黑</vt:lpstr>
      <vt:lpstr>印品黑体</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ESF009</dc:creator>
  <cp:lastModifiedBy>Administrator</cp:lastModifiedBy>
  <cp:revision>107</cp:revision>
  <dcterms:created xsi:type="dcterms:W3CDTF">2022-01-17T01:35:00Z</dcterms:created>
  <dcterms:modified xsi:type="dcterms:W3CDTF">2022-09-16T02:26:34Z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C0CBF661B3C247298A1964CBE6066D45</vt:lpwstr>
  </property>
</Properties>
</file>